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257" r:id="rId2"/>
    <p:sldId id="256" r:id="rId3"/>
    <p:sldId id="339" r:id="rId4"/>
    <p:sldId id="316" r:id="rId5"/>
    <p:sldId id="308" r:id="rId6"/>
    <p:sldId id="309" r:id="rId7"/>
    <p:sldId id="346" r:id="rId8"/>
    <p:sldId id="334" r:id="rId9"/>
    <p:sldId id="340" r:id="rId10"/>
    <p:sldId id="310" r:id="rId11"/>
    <p:sldId id="356" r:id="rId12"/>
    <p:sldId id="341" r:id="rId13"/>
    <p:sldId id="342" r:id="rId14"/>
    <p:sldId id="333" r:id="rId15"/>
    <p:sldId id="351" r:id="rId16"/>
    <p:sldId id="336" r:id="rId17"/>
    <p:sldId id="343" r:id="rId18"/>
    <p:sldId id="344" r:id="rId19"/>
    <p:sldId id="337" r:id="rId20"/>
    <p:sldId id="348" r:id="rId21"/>
    <p:sldId id="338" r:id="rId22"/>
    <p:sldId id="347" r:id="rId23"/>
    <p:sldId id="345" r:id="rId24"/>
    <p:sldId id="352" r:id="rId25"/>
    <p:sldId id="353" r:id="rId26"/>
    <p:sldId id="354" r:id="rId27"/>
    <p:sldId id="311" r:id="rId28"/>
    <p:sldId id="312" r:id="rId29"/>
    <p:sldId id="335" r:id="rId30"/>
    <p:sldId id="349" r:id="rId31"/>
    <p:sldId id="350" r:id="rId32"/>
    <p:sldId id="355" r:id="rId33"/>
    <p:sldId id="258" r:id="rId34"/>
    <p:sldId id="262" r:id="rId35"/>
    <p:sldId id="306" r:id="rId36"/>
    <p:sldId id="307" r:id="rId37"/>
    <p:sldId id="263" r:id="rId3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4">
          <p15:clr>
            <a:srgbClr val="A4A3A4"/>
          </p15:clr>
        </p15:guide>
        <p15:guide id="2" pos="385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4E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>
        <p:guide orient="horz" pos="2154"/>
        <p:guide pos="385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790105937023406E-2"/>
          <c:y val="7.1465743978088705E-2"/>
          <c:w val="0.73801779357560204"/>
          <c:h val="0.802617242638847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接入运营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chemeClr val="dk1">
                  <a:alpha val="35000"/>
                </a:schemeClr>
              </a:outerShdw>
            </a:effectLst>
          </c:spPr>
          <c:invertIfNegative val="0"/>
          <c:cat>
            <c:strRef>
              <c:f>工作表1!$A$2:$A$5</c:f>
              <c:strCache>
                <c:ptCount val="4"/>
                <c:pt idx="0">
                  <c:v>接入运营</c:v>
                </c:pt>
                <c:pt idx="1">
                  <c:v>商业WIFI</c:v>
                </c:pt>
                <c:pt idx="2">
                  <c:v>各种O2O</c:v>
                </c:pt>
                <c:pt idx="3">
                  <c:v>大数据</c:v>
                </c:pt>
              </c:strCache>
            </c:strRef>
          </c:cat>
          <c:val>
            <c:numRef>
              <c:f>工作表1!$B$2:$B$5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</c:ser>
        <c:ser>
          <c:idx val="1"/>
          <c:order val="1"/>
          <c:tx>
            <c:strRef>
              <c:f>工作表1!$C$1</c:f>
              <c:strCache>
                <c:ptCount val="1"/>
                <c:pt idx="0">
                  <c:v>商业WIFI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chemeClr val="dk1">
                  <a:alpha val="35000"/>
                </a:schemeClr>
              </a:outerShdw>
            </a:effectLst>
          </c:spPr>
          <c:invertIfNegative val="0"/>
          <c:cat>
            <c:strRef>
              <c:f>工作表1!$A$2:$A$5</c:f>
              <c:strCache>
                <c:ptCount val="4"/>
                <c:pt idx="0">
                  <c:v>接入运营</c:v>
                </c:pt>
                <c:pt idx="1">
                  <c:v>商业WIFI</c:v>
                </c:pt>
                <c:pt idx="2">
                  <c:v>各种O2O</c:v>
                </c:pt>
                <c:pt idx="3">
                  <c:v>大数据</c:v>
                </c:pt>
              </c:strCache>
            </c:strRef>
          </c:cat>
          <c:val>
            <c:numRef>
              <c:f>工作表1!$C$2:$C$5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</c:ser>
        <c:ser>
          <c:idx val="2"/>
          <c:order val="2"/>
          <c:tx>
            <c:strRef>
              <c:f>工作表1!$D$1</c:f>
              <c:strCache>
                <c:ptCount val="1"/>
                <c:pt idx="0">
                  <c:v>物联网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chemeClr val="dk1">
                  <a:alpha val="35000"/>
                </a:schemeClr>
              </a:outerShdw>
            </a:effectLst>
          </c:spPr>
          <c:invertIfNegative val="0"/>
          <c:cat>
            <c:strRef>
              <c:f>工作表1!$A$2:$A$5</c:f>
              <c:strCache>
                <c:ptCount val="4"/>
                <c:pt idx="0">
                  <c:v>接入运营</c:v>
                </c:pt>
                <c:pt idx="1">
                  <c:v>商业WIFI</c:v>
                </c:pt>
                <c:pt idx="2">
                  <c:v>各种O2O</c:v>
                </c:pt>
                <c:pt idx="3">
                  <c:v>大数据</c:v>
                </c:pt>
              </c:strCache>
            </c:strRef>
          </c:cat>
          <c:val>
            <c:numRef>
              <c:f>工作表1!$D$2:$D$5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val>
        </c:ser>
        <c:ser>
          <c:idx val="3"/>
          <c:order val="3"/>
          <c:tx>
            <c:strRef>
              <c:f>工作表1!$E$1</c:f>
              <c:strCache>
                <c:ptCount val="1"/>
                <c:pt idx="0">
                  <c:v>大数据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chemeClr val="dk1">
                  <a:alpha val="35000"/>
                </a:schemeClr>
              </a:outerShdw>
            </a:effectLst>
          </c:spPr>
          <c:invertIfNegative val="0"/>
          <c:cat>
            <c:strRef>
              <c:f>工作表1!$A$2:$A$5</c:f>
              <c:strCache>
                <c:ptCount val="4"/>
                <c:pt idx="0">
                  <c:v>接入运营</c:v>
                </c:pt>
                <c:pt idx="1">
                  <c:v>商业WIFI</c:v>
                </c:pt>
                <c:pt idx="2">
                  <c:v>各种O2O</c:v>
                </c:pt>
                <c:pt idx="3">
                  <c:v>大数据</c:v>
                </c:pt>
              </c:strCache>
            </c:strRef>
          </c:cat>
          <c:val>
            <c:numRef>
              <c:f>工作表1!$E$2:$E$5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4327376"/>
        <c:axId val="184055808"/>
      </c:barChart>
      <c:catAx>
        <c:axId val="18432737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84055808"/>
        <c:crosses val="autoZero"/>
        <c:auto val="1"/>
        <c:lblAlgn val="ctr"/>
        <c:lblOffset val="100"/>
        <c:tickMarkSkip val="1"/>
        <c:noMultiLvlLbl val="0"/>
      </c:catAx>
      <c:valAx>
        <c:axId val="184055808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c:spPr>
        <c:txPr>
          <a:bodyPr rot="-60000000" spcFirstLastPara="0" vertOverflow="ellipsis" horzOverflow="overflow" vert="horz" wrap="square" anchor="ctr" anchorCtr="1"/>
          <a:lstStyle/>
          <a:p>
            <a:pPr>
              <a:defRPr sz="18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84327376"/>
        <c:crosses val="autoZero"/>
        <c:crossBetween val="between"/>
      </c:valAx>
      <c:spPr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 rot="0" spcFirstLastPara="0" vertOverflow="ellipsis" horzOverflow="overflow" vert="horz" wrap="square" anchor="ctr" anchorCtr="1"/>
    <a:lstStyle/>
    <a:p>
      <a:pPr>
        <a:defRPr lang="zh-CN" sz="1800"/>
      </a:pPr>
      <a:endParaRPr lang="zh-CN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CEBDC3-B2FB-F14A-B4AD-DF1E77F09BF6}" type="doc">
      <dgm:prSet loTypeId="urn:microsoft.com/office/officeart/2005/8/layout/gear1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3D18730F-90FF-D244-B481-189A042255BA}">
      <dgm:prSet phldrT="[文本]" custT="1"/>
      <dgm:spPr/>
      <dgm:t>
        <a:bodyPr/>
        <a:lstStyle/>
        <a:p>
          <a:r>
            <a:rPr lang="zh-CN" altLang="en-US" sz="28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云平台</a:t>
          </a:r>
        </a:p>
        <a:p>
          <a:r>
            <a:rPr lang="zh-CN" altLang="en-US" sz="28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引擎</a:t>
          </a:r>
          <a:endParaRPr lang="zh-CN" altLang="en-US" sz="28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E532FDE7-83FC-D941-A138-4F731D3FDB4A}" type="parTrans" cxnId="{300F0064-96A6-1F48-BAB9-69CFA0CCA76B}">
      <dgm:prSet/>
      <dgm:spPr/>
      <dgm:t>
        <a:bodyPr/>
        <a:lstStyle/>
        <a:p>
          <a:endParaRPr lang="zh-CN" altLang="en-US"/>
        </a:p>
      </dgm:t>
    </dgm:pt>
    <dgm:pt modelId="{FA4F9150-0958-BF4E-BFF4-EC6429D10EE7}" type="sibTrans" cxnId="{300F0064-96A6-1F48-BAB9-69CFA0CCA76B}">
      <dgm:prSet/>
      <dgm:spPr/>
      <dgm:t>
        <a:bodyPr/>
        <a:lstStyle/>
        <a:p>
          <a:endParaRPr lang="zh-CN" altLang="en-US"/>
        </a:p>
      </dgm:t>
    </dgm:pt>
    <dgm:pt modelId="{2053339E-6798-4B48-AFF0-4BA4F4893275}">
      <dgm:prSet phldrT="[文本]"/>
      <dgm:spPr/>
      <dgm:t>
        <a:bodyPr/>
        <a:lstStyle/>
        <a:p>
          <a:r>
            <a: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业务</a:t>
          </a:r>
          <a:endParaRPr lang="en-US" altLang="zh-CN" dirty="0" smtClean="0">
            <a:latin typeface="微软雅黑" panose="020B0503020204020204" pitchFamily="34" charset="-122"/>
            <a:ea typeface="微软雅黑" panose="020B0503020204020204" pitchFamily="34" charset="-122"/>
          </a:endParaRPr>
        </a:p>
        <a:p>
          <a:r>
            <a: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对接</a:t>
          </a:r>
          <a:endParaRPr lang="zh-CN" altLang="en-US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EF70CA09-EE24-2A40-B3F9-A0A6197775EC}" type="parTrans" cxnId="{0A0CFA31-7C8B-9148-A350-6AA574F4AD29}">
      <dgm:prSet/>
      <dgm:spPr/>
      <dgm:t>
        <a:bodyPr/>
        <a:lstStyle/>
        <a:p>
          <a:endParaRPr lang="zh-CN" altLang="en-US"/>
        </a:p>
      </dgm:t>
    </dgm:pt>
    <dgm:pt modelId="{AB2FBDB6-4929-E544-AC13-98105D1BD0D5}" type="sibTrans" cxnId="{0A0CFA31-7C8B-9148-A350-6AA574F4AD29}">
      <dgm:prSet/>
      <dgm:spPr/>
      <dgm:t>
        <a:bodyPr/>
        <a:lstStyle/>
        <a:p>
          <a:endParaRPr lang="zh-CN" altLang="en-US"/>
        </a:p>
      </dgm:t>
    </dgm:pt>
    <dgm:pt modelId="{A1242AF7-2B14-5944-B8B0-C75682F122D2}">
      <dgm:prSet phldrT="[文本]"/>
      <dgm:spPr/>
      <dgm:t>
        <a:bodyPr/>
        <a:lstStyle/>
        <a:p>
          <a:endParaRPr lang="zh-CN" altLang="en-US"/>
        </a:p>
      </dgm:t>
    </dgm:pt>
    <dgm:pt modelId="{462B7FAB-1F76-E94C-95D9-EB1E411CD283}" type="parTrans" cxnId="{BEAFE01F-2BCF-724F-ABD1-93B918DE0364}">
      <dgm:prSet/>
      <dgm:spPr/>
      <dgm:t>
        <a:bodyPr/>
        <a:lstStyle/>
        <a:p>
          <a:endParaRPr lang="zh-CN" altLang="en-US"/>
        </a:p>
      </dgm:t>
    </dgm:pt>
    <dgm:pt modelId="{EEAD938D-A32C-5142-B9D6-1B6C21C90D48}" type="sibTrans" cxnId="{BEAFE01F-2BCF-724F-ABD1-93B918DE0364}">
      <dgm:prSet/>
      <dgm:spPr/>
      <dgm:t>
        <a:bodyPr/>
        <a:lstStyle/>
        <a:p>
          <a:endParaRPr lang="zh-CN" altLang="en-US"/>
        </a:p>
      </dgm:t>
    </dgm:pt>
    <dgm:pt modelId="{D61D16C8-42C3-1F4A-AA2E-8C105BAD703B}">
      <dgm:prSet/>
      <dgm:spPr/>
      <dgm:t>
        <a:bodyPr/>
        <a:lstStyle/>
        <a:p>
          <a:r>
            <a: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数据</a:t>
          </a:r>
          <a:endParaRPr lang="en-US" altLang="zh-CN" dirty="0" smtClean="0">
            <a:latin typeface="微软雅黑" panose="020B0503020204020204" pitchFamily="34" charset="-122"/>
            <a:ea typeface="微软雅黑" panose="020B0503020204020204" pitchFamily="34" charset="-122"/>
          </a:endParaRPr>
        </a:p>
        <a:p>
          <a:r>
            <a: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分析</a:t>
          </a:r>
          <a:endParaRPr lang="zh-CN" altLang="en-US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D46A431B-F2DD-F74E-8D91-3CDCCA23851E}" type="parTrans" cxnId="{65E69F90-2276-904B-B80F-734C92B653E2}">
      <dgm:prSet/>
      <dgm:spPr/>
      <dgm:t>
        <a:bodyPr/>
        <a:lstStyle/>
        <a:p>
          <a:endParaRPr lang="zh-CN" altLang="en-US"/>
        </a:p>
      </dgm:t>
    </dgm:pt>
    <dgm:pt modelId="{9B07A229-8522-9D47-8827-7C6622F45C76}" type="sibTrans" cxnId="{65E69F90-2276-904B-B80F-734C92B653E2}">
      <dgm:prSet/>
      <dgm:spPr/>
      <dgm:t>
        <a:bodyPr/>
        <a:lstStyle/>
        <a:p>
          <a:endParaRPr lang="zh-CN" altLang="en-US"/>
        </a:p>
      </dgm:t>
    </dgm:pt>
    <dgm:pt modelId="{F1032198-1A3D-C041-9F49-EE5C3840D596}">
      <dgm:prSet/>
      <dgm:spPr/>
      <dgm:t>
        <a:bodyPr/>
        <a:lstStyle/>
        <a:p>
          <a:endParaRPr lang="zh-CN" altLang="en-US" dirty="0"/>
        </a:p>
      </dgm:t>
    </dgm:pt>
    <dgm:pt modelId="{EC1AAA66-4F7B-4F42-87F6-2D4914334D43}" type="parTrans" cxnId="{8F57E57E-7443-284E-8695-EFCE24B27969}">
      <dgm:prSet/>
      <dgm:spPr/>
      <dgm:t>
        <a:bodyPr/>
        <a:lstStyle/>
        <a:p>
          <a:endParaRPr lang="zh-CN" altLang="en-US"/>
        </a:p>
      </dgm:t>
    </dgm:pt>
    <dgm:pt modelId="{65F4C02D-755C-4E45-BF33-8D997F84ED09}" type="sibTrans" cxnId="{8F57E57E-7443-284E-8695-EFCE24B27969}">
      <dgm:prSet/>
      <dgm:spPr/>
      <dgm:t>
        <a:bodyPr/>
        <a:lstStyle/>
        <a:p>
          <a:endParaRPr lang="zh-CN" altLang="en-US"/>
        </a:p>
      </dgm:t>
    </dgm:pt>
    <dgm:pt modelId="{01B37E18-415E-F748-AFD9-89F68582F8B6}">
      <dgm:prSet/>
      <dgm:spPr/>
      <dgm:t>
        <a:bodyPr/>
        <a:lstStyle/>
        <a:p>
          <a:endParaRPr lang="zh-CN" altLang="en-US"/>
        </a:p>
      </dgm:t>
    </dgm:pt>
    <dgm:pt modelId="{42138DC2-50C2-4F42-B708-2C218515A386}" type="parTrans" cxnId="{4AA516BD-A696-4A4C-A0C0-A35EBA3E363A}">
      <dgm:prSet/>
      <dgm:spPr/>
      <dgm:t>
        <a:bodyPr/>
        <a:lstStyle/>
        <a:p>
          <a:endParaRPr lang="zh-CN" altLang="en-US"/>
        </a:p>
      </dgm:t>
    </dgm:pt>
    <dgm:pt modelId="{8272C9FF-05B7-E542-B402-4A860174B88B}" type="sibTrans" cxnId="{4AA516BD-A696-4A4C-A0C0-A35EBA3E363A}">
      <dgm:prSet/>
      <dgm:spPr/>
      <dgm:t>
        <a:bodyPr/>
        <a:lstStyle/>
        <a:p>
          <a:endParaRPr lang="zh-CN" altLang="en-US"/>
        </a:p>
      </dgm:t>
    </dgm:pt>
    <dgm:pt modelId="{F117AA5E-A099-8644-860D-5FD2C417375D}" type="pres">
      <dgm:prSet presAssocID="{07CEBDC3-B2FB-F14A-B4AD-DF1E77F09BF6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AA692BF1-CF7B-A241-B442-73DC30D0EB21}" type="pres">
      <dgm:prSet presAssocID="{3D18730F-90FF-D244-B481-189A042255BA}" presName="gear1" presStyleLbl="node1" presStyleIdx="0" presStyleCnt="3" custLinFactNeighborX="-38556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4E9F7E6-CF5A-7146-B67E-3849045F805A}" type="pres">
      <dgm:prSet presAssocID="{3D18730F-90FF-D244-B481-189A042255BA}" presName="gear1srcNode" presStyleLbl="node1" presStyleIdx="0" presStyleCnt="3"/>
      <dgm:spPr/>
      <dgm:t>
        <a:bodyPr/>
        <a:lstStyle/>
        <a:p>
          <a:endParaRPr lang="zh-CN" altLang="en-US"/>
        </a:p>
      </dgm:t>
    </dgm:pt>
    <dgm:pt modelId="{D54EDB97-396C-184A-A3E4-34EAF3A9C441}" type="pres">
      <dgm:prSet presAssocID="{3D18730F-90FF-D244-B481-189A042255BA}" presName="gear1dstNode" presStyleLbl="node1" presStyleIdx="0" presStyleCnt="3"/>
      <dgm:spPr/>
      <dgm:t>
        <a:bodyPr/>
        <a:lstStyle/>
        <a:p>
          <a:endParaRPr lang="zh-CN" altLang="en-US"/>
        </a:p>
      </dgm:t>
    </dgm:pt>
    <dgm:pt modelId="{85C64EDD-9F3C-9F4F-92CD-8FE20A3554D0}" type="pres">
      <dgm:prSet presAssocID="{2053339E-6798-4B48-AFF0-4BA4F4893275}" presName="gear2" presStyleLbl="node1" presStyleIdx="1" presStyleCnt="3" custLinFactNeighborX="-53040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E3470CC2-059D-DE42-A7A8-740C887770E9}" type="pres">
      <dgm:prSet presAssocID="{2053339E-6798-4B48-AFF0-4BA4F4893275}" presName="gear2srcNode" presStyleLbl="node1" presStyleIdx="1" presStyleCnt="3"/>
      <dgm:spPr/>
      <dgm:t>
        <a:bodyPr/>
        <a:lstStyle/>
        <a:p>
          <a:endParaRPr lang="zh-CN" altLang="en-US"/>
        </a:p>
      </dgm:t>
    </dgm:pt>
    <dgm:pt modelId="{D786FFA9-8588-BC49-AC34-D7DA993F51B6}" type="pres">
      <dgm:prSet presAssocID="{2053339E-6798-4B48-AFF0-4BA4F4893275}" presName="gear2dstNode" presStyleLbl="node1" presStyleIdx="1" presStyleCnt="3"/>
      <dgm:spPr/>
      <dgm:t>
        <a:bodyPr/>
        <a:lstStyle/>
        <a:p>
          <a:endParaRPr lang="zh-CN" altLang="en-US"/>
        </a:p>
      </dgm:t>
    </dgm:pt>
    <dgm:pt modelId="{63809498-383E-3E4E-95D3-1F82D289179F}" type="pres">
      <dgm:prSet presAssocID="{D61D16C8-42C3-1F4A-AA2E-8C105BAD703B}" presName="gear3" presStyleLbl="node1" presStyleIdx="2" presStyleCnt="3" custLinFactNeighborX="-44200"/>
      <dgm:spPr/>
      <dgm:t>
        <a:bodyPr/>
        <a:lstStyle/>
        <a:p>
          <a:endParaRPr lang="zh-CN" altLang="en-US"/>
        </a:p>
      </dgm:t>
    </dgm:pt>
    <dgm:pt modelId="{8726908F-5376-474F-B2DD-1E4DC31BDD5A}" type="pres">
      <dgm:prSet presAssocID="{D61D16C8-42C3-1F4A-AA2E-8C105BAD703B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C32A52B-0C41-AE4A-AA0A-BA5592EB2CBF}" type="pres">
      <dgm:prSet presAssocID="{D61D16C8-42C3-1F4A-AA2E-8C105BAD703B}" presName="gear3srcNode" presStyleLbl="node1" presStyleIdx="2" presStyleCnt="3"/>
      <dgm:spPr/>
      <dgm:t>
        <a:bodyPr/>
        <a:lstStyle/>
        <a:p>
          <a:endParaRPr lang="zh-CN" altLang="en-US"/>
        </a:p>
      </dgm:t>
    </dgm:pt>
    <dgm:pt modelId="{8A77D4D0-FCCF-BB41-BD1A-1606C341A021}" type="pres">
      <dgm:prSet presAssocID="{D61D16C8-42C3-1F4A-AA2E-8C105BAD703B}" presName="gear3dstNode" presStyleLbl="node1" presStyleIdx="2" presStyleCnt="3"/>
      <dgm:spPr/>
      <dgm:t>
        <a:bodyPr/>
        <a:lstStyle/>
        <a:p>
          <a:endParaRPr lang="zh-CN" altLang="en-US"/>
        </a:p>
      </dgm:t>
    </dgm:pt>
    <dgm:pt modelId="{BEF09CBF-0966-BD4B-9B90-A971BD0262AF}" type="pres">
      <dgm:prSet presAssocID="{FA4F9150-0958-BF4E-BFF4-EC6429D10EE7}" presName="connector1" presStyleLbl="sibTrans2D1" presStyleIdx="0" presStyleCnt="3" custLinFactNeighborX="-30124"/>
      <dgm:spPr/>
      <dgm:t>
        <a:bodyPr/>
        <a:lstStyle/>
        <a:p>
          <a:endParaRPr lang="zh-CN" altLang="en-US"/>
        </a:p>
      </dgm:t>
    </dgm:pt>
    <dgm:pt modelId="{02DB3E3C-2992-7E48-A9F7-CE8D4523109D}" type="pres">
      <dgm:prSet presAssocID="{AB2FBDB6-4929-E544-AC13-98105D1BD0D5}" presName="connector2" presStyleLbl="sibTrans2D1" presStyleIdx="1" presStyleCnt="3" custLinFactNeighborX="-41480"/>
      <dgm:spPr/>
      <dgm:t>
        <a:bodyPr/>
        <a:lstStyle/>
        <a:p>
          <a:endParaRPr lang="zh-CN" altLang="en-US"/>
        </a:p>
      </dgm:t>
    </dgm:pt>
    <dgm:pt modelId="{85830357-6954-4647-954C-581E016412B0}" type="pres">
      <dgm:prSet presAssocID="{9B07A229-8522-9D47-8827-7C6622F45C76}" presName="connector3" presStyleLbl="sibTrans2D1" presStyleIdx="2" presStyleCnt="3" custLinFactNeighborX="-38488"/>
      <dgm:spPr/>
      <dgm:t>
        <a:bodyPr/>
        <a:lstStyle/>
        <a:p>
          <a:endParaRPr lang="zh-CN" altLang="en-US"/>
        </a:p>
      </dgm:t>
    </dgm:pt>
  </dgm:ptLst>
  <dgm:cxnLst>
    <dgm:cxn modelId="{FC55B43A-465D-AD4B-A4E8-D0B82C98A317}" type="presOf" srcId="{2053339E-6798-4B48-AFF0-4BA4F4893275}" destId="{E3470CC2-059D-DE42-A7A8-740C887770E9}" srcOrd="1" destOrd="0" presId="urn:microsoft.com/office/officeart/2005/8/layout/gear1"/>
    <dgm:cxn modelId="{AF7AA225-5BD5-2C4A-B347-6B65AA683213}" type="presOf" srcId="{FA4F9150-0958-BF4E-BFF4-EC6429D10EE7}" destId="{BEF09CBF-0966-BD4B-9B90-A971BD0262AF}" srcOrd="0" destOrd="0" presId="urn:microsoft.com/office/officeart/2005/8/layout/gear1"/>
    <dgm:cxn modelId="{3C5CE469-8AB0-DC43-802A-95DB43203E12}" type="presOf" srcId="{AB2FBDB6-4929-E544-AC13-98105D1BD0D5}" destId="{02DB3E3C-2992-7E48-A9F7-CE8D4523109D}" srcOrd="0" destOrd="0" presId="urn:microsoft.com/office/officeart/2005/8/layout/gear1"/>
    <dgm:cxn modelId="{BEAFE01F-2BCF-724F-ABD1-93B918DE0364}" srcId="{07CEBDC3-B2FB-F14A-B4AD-DF1E77F09BF6}" destId="{A1242AF7-2B14-5944-B8B0-C75682F122D2}" srcOrd="3" destOrd="0" parTransId="{462B7FAB-1F76-E94C-95D9-EB1E411CD283}" sibTransId="{EEAD938D-A32C-5142-B9D6-1B6C21C90D48}"/>
    <dgm:cxn modelId="{CA71E0D0-9ECF-BA44-9442-3EEB945D4747}" type="presOf" srcId="{D61D16C8-42C3-1F4A-AA2E-8C105BAD703B}" destId="{63809498-383E-3E4E-95D3-1F82D289179F}" srcOrd="0" destOrd="0" presId="urn:microsoft.com/office/officeart/2005/8/layout/gear1"/>
    <dgm:cxn modelId="{7DB24537-35D1-994A-B1A6-B750E63598F2}" type="presOf" srcId="{2053339E-6798-4B48-AFF0-4BA4F4893275}" destId="{85C64EDD-9F3C-9F4F-92CD-8FE20A3554D0}" srcOrd="0" destOrd="0" presId="urn:microsoft.com/office/officeart/2005/8/layout/gear1"/>
    <dgm:cxn modelId="{2A273400-C1A8-2243-9E94-515FC4B346D8}" type="presOf" srcId="{3D18730F-90FF-D244-B481-189A042255BA}" destId="{AA692BF1-CF7B-A241-B442-73DC30D0EB21}" srcOrd="0" destOrd="0" presId="urn:microsoft.com/office/officeart/2005/8/layout/gear1"/>
    <dgm:cxn modelId="{9AAB02BB-0F8C-3246-8F50-8329D8956DD8}" type="presOf" srcId="{D61D16C8-42C3-1F4A-AA2E-8C105BAD703B}" destId="{8A77D4D0-FCCF-BB41-BD1A-1606C341A021}" srcOrd="3" destOrd="0" presId="urn:microsoft.com/office/officeart/2005/8/layout/gear1"/>
    <dgm:cxn modelId="{C63F3BB7-8476-9B40-811D-715F79E1DFCA}" type="presOf" srcId="{3D18730F-90FF-D244-B481-189A042255BA}" destId="{D54EDB97-396C-184A-A3E4-34EAF3A9C441}" srcOrd="2" destOrd="0" presId="urn:microsoft.com/office/officeart/2005/8/layout/gear1"/>
    <dgm:cxn modelId="{65E69F90-2276-904B-B80F-734C92B653E2}" srcId="{07CEBDC3-B2FB-F14A-B4AD-DF1E77F09BF6}" destId="{D61D16C8-42C3-1F4A-AA2E-8C105BAD703B}" srcOrd="2" destOrd="0" parTransId="{D46A431B-F2DD-F74E-8D91-3CDCCA23851E}" sibTransId="{9B07A229-8522-9D47-8827-7C6622F45C76}"/>
    <dgm:cxn modelId="{42739A11-A206-2548-AAF0-56D1010A2C75}" type="presOf" srcId="{D61D16C8-42C3-1F4A-AA2E-8C105BAD703B}" destId="{8726908F-5376-474F-B2DD-1E4DC31BDD5A}" srcOrd="1" destOrd="0" presId="urn:microsoft.com/office/officeart/2005/8/layout/gear1"/>
    <dgm:cxn modelId="{8BAF2A5F-3F84-5548-B897-C511FD17515C}" type="presOf" srcId="{2053339E-6798-4B48-AFF0-4BA4F4893275}" destId="{D786FFA9-8588-BC49-AC34-D7DA993F51B6}" srcOrd="2" destOrd="0" presId="urn:microsoft.com/office/officeart/2005/8/layout/gear1"/>
    <dgm:cxn modelId="{C3BD72F5-5389-C841-873D-8132B338933C}" type="presOf" srcId="{D61D16C8-42C3-1F4A-AA2E-8C105BAD703B}" destId="{FC32A52B-0C41-AE4A-AA0A-BA5592EB2CBF}" srcOrd="2" destOrd="0" presId="urn:microsoft.com/office/officeart/2005/8/layout/gear1"/>
    <dgm:cxn modelId="{8F57E57E-7443-284E-8695-EFCE24B27969}" srcId="{07CEBDC3-B2FB-F14A-B4AD-DF1E77F09BF6}" destId="{F1032198-1A3D-C041-9F49-EE5C3840D596}" srcOrd="4" destOrd="0" parTransId="{EC1AAA66-4F7B-4F42-87F6-2D4914334D43}" sibTransId="{65F4C02D-755C-4E45-BF33-8D997F84ED09}"/>
    <dgm:cxn modelId="{0A0CFA31-7C8B-9148-A350-6AA574F4AD29}" srcId="{07CEBDC3-B2FB-F14A-B4AD-DF1E77F09BF6}" destId="{2053339E-6798-4B48-AFF0-4BA4F4893275}" srcOrd="1" destOrd="0" parTransId="{EF70CA09-EE24-2A40-B3F9-A0A6197775EC}" sibTransId="{AB2FBDB6-4929-E544-AC13-98105D1BD0D5}"/>
    <dgm:cxn modelId="{300F0064-96A6-1F48-BAB9-69CFA0CCA76B}" srcId="{07CEBDC3-B2FB-F14A-B4AD-DF1E77F09BF6}" destId="{3D18730F-90FF-D244-B481-189A042255BA}" srcOrd="0" destOrd="0" parTransId="{E532FDE7-83FC-D941-A138-4F731D3FDB4A}" sibTransId="{FA4F9150-0958-BF4E-BFF4-EC6429D10EE7}"/>
    <dgm:cxn modelId="{83060323-4A1F-7C4B-8E38-F31AEAE3CF8C}" type="presOf" srcId="{9B07A229-8522-9D47-8827-7C6622F45C76}" destId="{85830357-6954-4647-954C-581E016412B0}" srcOrd="0" destOrd="0" presId="urn:microsoft.com/office/officeart/2005/8/layout/gear1"/>
    <dgm:cxn modelId="{18907CA1-4233-7340-9508-D7A567BFD9A7}" type="presOf" srcId="{07CEBDC3-B2FB-F14A-B4AD-DF1E77F09BF6}" destId="{F117AA5E-A099-8644-860D-5FD2C417375D}" srcOrd="0" destOrd="0" presId="urn:microsoft.com/office/officeart/2005/8/layout/gear1"/>
    <dgm:cxn modelId="{0E294DE4-455E-F142-8FB9-E91E03B8A64C}" type="presOf" srcId="{3D18730F-90FF-D244-B481-189A042255BA}" destId="{94E9F7E6-CF5A-7146-B67E-3849045F805A}" srcOrd="1" destOrd="0" presId="urn:microsoft.com/office/officeart/2005/8/layout/gear1"/>
    <dgm:cxn modelId="{4AA516BD-A696-4A4C-A0C0-A35EBA3E363A}" srcId="{07CEBDC3-B2FB-F14A-B4AD-DF1E77F09BF6}" destId="{01B37E18-415E-F748-AFD9-89F68582F8B6}" srcOrd="5" destOrd="0" parTransId="{42138DC2-50C2-4F42-B708-2C218515A386}" sibTransId="{8272C9FF-05B7-E542-B402-4A860174B88B}"/>
    <dgm:cxn modelId="{6850355F-2C1C-4645-B70D-582084692424}" type="presParOf" srcId="{F117AA5E-A099-8644-860D-5FD2C417375D}" destId="{AA692BF1-CF7B-A241-B442-73DC30D0EB21}" srcOrd="0" destOrd="0" presId="urn:microsoft.com/office/officeart/2005/8/layout/gear1"/>
    <dgm:cxn modelId="{440D4FA6-517F-3D4B-9E18-0426FF0D004B}" type="presParOf" srcId="{F117AA5E-A099-8644-860D-5FD2C417375D}" destId="{94E9F7E6-CF5A-7146-B67E-3849045F805A}" srcOrd="1" destOrd="0" presId="urn:microsoft.com/office/officeart/2005/8/layout/gear1"/>
    <dgm:cxn modelId="{DE239AFC-7DAF-F048-B15A-845BEE7067B0}" type="presParOf" srcId="{F117AA5E-A099-8644-860D-5FD2C417375D}" destId="{D54EDB97-396C-184A-A3E4-34EAF3A9C441}" srcOrd="2" destOrd="0" presId="urn:microsoft.com/office/officeart/2005/8/layout/gear1"/>
    <dgm:cxn modelId="{73604B93-F801-8346-B37E-62EA6E58BBAF}" type="presParOf" srcId="{F117AA5E-A099-8644-860D-5FD2C417375D}" destId="{85C64EDD-9F3C-9F4F-92CD-8FE20A3554D0}" srcOrd="3" destOrd="0" presId="urn:microsoft.com/office/officeart/2005/8/layout/gear1"/>
    <dgm:cxn modelId="{C04E6104-49BE-3F47-AD58-83039783E6F8}" type="presParOf" srcId="{F117AA5E-A099-8644-860D-5FD2C417375D}" destId="{E3470CC2-059D-DE42-A7A8-740C887770E9}" srcOrd="4" destOrd="0" presId="urn:microsoft.com/office/officeart/2005/8/layout/gear1"/>
    <dgm:cxn modelId="{6BA30A35-9F4C-3F44-A751-0A6D39B1FAEA}" type="presParOf" srcId="{F117AA5E-A099-8644-860D-5FD2C417375D}" destId="{D786FFA9-8588-BC49-AC34-D7DA993F51B6}" srcOrd="5" destOrd="0" presId="urn:microsoft.com/office/officeart/2005/8/layout/gear1"/>
    <dgm:cxn modelId="{51A63D68-C2EE-014C-9C4F-EF07C2864E7A}" type="presParOf" srcId="{F117AA5E-A099-8644-860D-5FD2C417375D}" destId="{63809498-383E-3E4E-95D3-1F82D289179F}" srcOrd="6" destOrd="0" presId="urn:microsoft.com/office/officeart/2005/8/layout/gear1"/>
    <dgm:cxn modelId="{083002F4-0C8B-CB4A-824D-41019904DDD8}" type="presParOf" srcId="{F117AA5E-A099-8644-860D-5FD2C417375D}" destId="{8726908F-5376-474F-B2DD-1E4DC31BDD5A}" srcOrd="7" destOrd="0" presId="urn:microsoft.com/office/officeart/2005/8/layout/gear1"/>
    <dgm:cxn modelId="{27D856BA-8588-DA47-BF41-B2D37F6CF1F6}" type="presParOf" srcId="{F117AA5E-A099-8644-860D-5FD2C417375D}" destId="{FC32A52B-0C41-AE4A-AA0A-BA5592EB2CBF}" srcOrd="8" destOrd="0" presId="urn:microsoft.com/office/officeart/2005/8/layout/gear1"/>
    <dgm:cxn modelId="{F8A0B2AF-E213-E142-9058-00844337D085}" type="presParOf" srcId="{F117AA5E-A099-8644-860D-5FD2C417375D}" destId="{8A77D4D0-FCCF-BB41-BD1A-1606C341A021}" srcOrd="9" destOrd="0" presId="urn:microsoft.com/office/officeart/2005/8/layout/gear1"/>
    <dgm:cxn modelId="{61AF674D-3ADF-0D4C-8286-EADB11C7D7A6}" type="presParOf" srcId="{F117AA5E-A099-8644-860D-5FD2C417375D}" destId="{BEF09CBF-0966-BD4B-9B90-A971BD0262AF}" srcOrd="10" destOrd="0" presId="urn:microsoft.com/office/officeart/2005/8/layout/gear1"/>
    <dgm:cxn modelId="{E34C909E-E250-2244-B83E-1A4F2EFE288B}" type="presParOf" srcId="{F117AA5E-A099-8644-860D-5FD2C417375D}" destId="{02DB3E3C-2992-7E48-A9F7-CE8D4523109D}" srcOrd="11" destOrd="0" presId="urn:microsoft.com/office/officeart/2005/8/layout/gear1"/>
    <dgm:cxn modelId="{FC41D16C-1100-BD43-AC68-92C0C3433B69}" type="presParOf" srcId="{F117AA5E-A099-8644-860D-5FD2C417375D}" destId="{85830357-6954-4647-954C-581E016412B0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68F9C9-B483-2D49-90EE-08FF199152AC}" type="doc">
      <dgm:prSet loTypeId="urn:microsoft.com/office/officeart/2005/8/layout/hierarchy2" loCatId="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DE16FE10-72EA-BC49-85A6-705AE1C55E72}">
      <dgm:prSet phldrT="[文本]"/>
      <dgm:spPr/>
      <dgm:t>
        <a:bodyPr/>
        <a:lstStyle/>
        <a:p>
          <a:r>
            <a: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云平台引擎</a:t>
          </a:r>
          <a:endParaRPr lang="zh-CN" altLang="en-US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8B5395AE-D24A-1347-A59E-A3B2D67A3F14}" type="parTrans" cxnId="{D5244197-85ED-3C4B-A39E-270F579C6A57}">
      <dgm:prSet/>
      <dgm:spPr/>
      <dgm:t>
        <a:bodyPr/>
        <a:lstStyle/>
        <a:p>
          <a:endParaRPr lang="zh-CN" altLang="en-US"/>
        </a:p>
      </dgm:t>
    </dgm:pt>
    <dgm:pt modelId="{F39480CE-03E7-BE4C-ADD8-5E1260BC1588}" type="sibTrans" cxnId="{D5244197-85ED-3C4B-A39E-270F579C6A57}">
      <dgm:prSet/>
      <dgm:spPr/>
      <dgm:t>
        <a:bodyPr/>
        <a:lstStyle/>
        <a:p>
          <a:endParaRPr lang="zh-CN" altLang="en-US"/>
        </a:p>
      </dgm:t>
    </dgm:pt>
    <dgm:pt modelId="{EA5E7EFA-951C-264E-98F6-A527CE5B07CA}">
      <dgm:prSet phldrT="[文本]"/>
      <dgm:spPr/>
      <dgm:t>
        <a:bodyPr/>
        <a:lstStyle/>
        <a:p>
          <a:r>
            <a: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数据分析</a:t>
          </a:r>
          <a:endParaRPr lang="zh-CN" altLang="en-US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0388810F-251E-3642-BE08-F36433DB1A3A}" type="parTrans" cxnId="{9C2D4BD3-DE91-3F48-91EC-A1A969349A05}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69BB57D0-F4D4-D14D-9675-795832B356E5}" type="sibTrans" cxnId="{9C2D4BD3-DE91-3F48-91EC-A1A969349A05}">
      <dgm:prSet/>
      <dgm:spPr/>
      <dgm:t>
        <a:bodyPr/>
        <a:lstStyle/>
        <a:p>
          <a:endParaRPr lang="zh-CN" altLang="en-US"/>
        </a:p>
      </dgm:t>
    </dgm:pt>
    <dgm:pt modelId="{7F3B868C-BDF1-2A42-A8E1-03542295D783}">
      <dgm:prSet phldrT="[文本]"/>
      <dgm:spPr/>
      <dgm:t>
        <a:bodyPr/>
        <a:lstStyle/>
        <a:p>
          <a:r>
            <a: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大数据</a:t>
          </a:r>
          <a:endParaRPr lang="zh-CN" altLang="en-US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DD2FA7EA-9D4F-4B48-865B-D394D5F996A9}" type="parTrans" cxnId="{B7F95573-71D8-0F41-9245-81005C367855}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3B9440B4-6596-164F-8BA8-EF445F987A9D}" type="sibTrans" cxnId="{B7F95573-71D8-0F41-9245-81005C367855}">
      <dgm:prSet/>
      <dgm:spPr/>
      <dgm:t>
        <a:bodyPr/>
        <a:lstStyle/>
        <a:p>
          <a:endParaRPr lang="zh-CN" altLang="en-US"/>
        </a:p>
      </dgm:t>
    </dgm:pt>
    <dgm:pt modelId="{C42DA256-A271-F44E-ACBB-EC64FD3FAC10}">
      <dgm:prSet phldrT="[文本]"/>
      <dgm:spPr/>
      <dgm:t>
        <a:bodyPr/>
        <a:lstStyle/>
        <a:p>
          <a:r>
            <a: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日志</a:t>
          </a:r>
          <a:endParaRPr lang="zh-CN" altLang="en-US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D586BF1A-1FA4-BA46-864C-EC9796D6E1AF}" type="parTrans" cxnId="{BA3322B5-2CCB-CD4A-AAE6-C27D8256CC69}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9A5FB8FD-81A5-C944-8012-48B4CB4211D5}" type="sibTrans" cxnId="{BA3322B5-2CCB-CD4A-AAE6-C27D8256CC69}">
      <dgm:prSet/>
      <dgm:spPr/>
      <dgm:t>
        <a:bodyPr/>
        <a:lstStyle/>
        <a:p>
          <a:endParaRPr lang="zh-CN" altLang="en-US"/>
        </a:p>
      </dgm:t>
    </dgm:pt>
    <dgm:pt modelId="{F02A2B11-F63E-A94E-9F0C-4073B9B05575}">
      <dgm:prSet phldrT="[文本]"/>
      <dgm:spPr/>
      <dgm:t>
        <a:bodyPr/>
        <a:lstStyle/>
        <a:p>
          <a:r>
            <a: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业务对接</a:t>
          </a:r>
          <a:endParaRPr lang="zh-CN" altLang="en-US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26ABA342-003E-5B45-89F3-355EB2B8D11F}" type="parTrans" cxnId="{842E5C4F-5B9E-174B-99ED-9498D9BEEF20}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3FDC1A55-E1BA-064F-86E8-E5BAF122D91A}" type="sibTrans" cxnId="{842E5C4F-5B9E-174B-99ED-9498D9BEEF20}">
      <dgm:prSet/>
      <dgm:spPr/>
      <dgm:t>
        <a:bodyPr/>
        <a:lstStyle/>
        <a:p>
          <a:endParaRPr lang="zh-CN" altLang="en-US"/>
        </a:p>
      </dgm:t>
    </dgm:pt>
    <dgm:pt modelId="{5C72CE76-CCEF-6042-B697-3273CB03EDCA}">
      <dgm:prSet phldrT="[文本]"/>
      <dgm:spPr/>
      <dgm:t>
        <a:bodyPr/>
        <a:lstStyle/>
        <a:p>
          <a:r>
            <a: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ITSM</a:t>
          </a:r>
          <a:endParaRPr lang="zh-CN" altLang="en-US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4A459D4A-BD0E-E740-8D89-526F3AF4A38D}" type="parTrans" cxnId="{A2B25CF4-FDC2-B94D-8761-2F62A7CF436A}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210A48AB-B556-E24B-BBD1-EA81267353E8}" type="sibTrans" cxnId="{A2B25CF4-FDC2-B94D-8761-2F62A7CF436A}">
      <dgm:prSet/>
      <dgm:spPr/>
      <dgm:t>
        <a:bodyPr/>
        <a:lstStyle/>
        <a:p>
          <a:endParaRPr lang="zh-CN" altLang="en-US"/>
        </a:p>
      </dgm:t>
    </dgm:pt>
    <dgm:pt modelId="{940F3381-B6C1-FA44-998B-07E7C786942E}">
      <dgm:prSet/>
      <dgm:spPr/>
      <dgm:t>
        <a:bodyPr/>
        <a:lstStyle/>
        <a:p>
          <a:r>
            <a: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CRM</a:t>
          </a:r>
          <a:endParaRPr lang="zh-CN" altLang="en-US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F852AD22-E48C-1747-9C56-113ACE2A6C8D}" type="parTrans" cxnId="{C9B8D679-C4FF-9E46-A3B2-1221E233FBF7}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3D265B74-94CF-ED4C-8AA3-E8F4C1BF5048}" type="sibTrans" cxnId="{C9B8D679-C4FF-9E46-A3B2-1221E233FBF7}">
      <dgm:prSet/>
      <dgm:spPr/>
      <dgm:t>
        <a:bodyPr/>
        <a:lstStyle/>
        <a:p>
          <a:endParaRPr lang="zh-CN" altLang="en-US"/>
        </a:p>
      </dgm:t>
    </dgm:pt>
    <dgm:pt modelId="{45384A50-22DA-6941-8560-FCDAA1366086}">
      <dgm:prSet/>
      <dgm:spPr/>
      <dgm:t>
        <a:bodyPr/>
        <a:lstStyle/>
        <a:p>
          <a:r>
            <a: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传感器</a:t>
          </a:r>
          <a:endParaRPr lang="zh-CN" altLang="en-US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3890D3E9-87BD-2146-B406-956313E8B00F}" type="parTrans" cxnId="{C3735B90-6135-454D-8D5D-5D8C8592758C}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E8AEBAAF-BD78-654A-A121-C645B7C3D4CA}" type="sibTrans" cxnId="{C3735B90-6135-454D-8D5D-5D8C8592758C}">
      <dgm:prSet/>
      <dgm:spPr/>
      <dgm:t>
        <a:bodyPr/>
        <a:lstStyle/>
        <a:p>
          <a:endParaRPr lang="zh-CN" altLang="en-US"/>
        </a:p>
      </dgm:t>
    </dgm:pt>
    <dgm:pt modelId="{9D41BF06-F168-0940-85E9-2FA1C487149A}" type="pres">
      <dgm:prSet presAssocID="{7868F9C9-B483-2D49-90EE-08FF199152A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E1298625-25E8-B443-A7EE-7D5036BE5BFB}" type="pres">
      <dgm:prSet presAssocID="{DE16FE10-72EA-BC49-85A6-705AE1C55E72}" presName="root1" presStyleCnt="0"/>
      <dgm:spPr/>
    </dgm:pt>
    <dgm:pt modelId="{C2F8E639-E3E9-DF41-9A1B-881BA5DCA6CB}" type="pres">
      <dgm:prSet presAssocID="{DE16FE10-72EA-BC49-85A6-705AE1C55E72}" presName="LevelOneTextNode" presStyleLbl="node0" presStyleIdx="0" presStyleCnt="1" custScaleX="124104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FF457904-F382-1B4F-869E-56BEB6F6A4B9}" type="pres">
      <dgm:prSet presAssocID="{DE16FE10-72EA-BC49-85A6-705AE1C55E72}" presName="level2hierChild" presStyleCnt="0"/>
      <dgm:spPr/>
    </dgm:pt>
    <dgm:pt modelId="{DEE4DF92-1A76-4546-B61A-BB7B2DA4B4EE}" type="pres">
      <dgm:prSet presAssocID="{0388810F-251E-3642-BE08-F36433DB1A3A}" presName="conn2-1" presStyleLbl="parChTrans1D2" presStyleIdx="0" presStyleCnt="2"/>
      <dgm:spPr/>
      <dgm:t>
        <a:bodyPr/>
        <a:lstStyle/>
        <a:p>
          <a:endParaRPr lang="zh-CN" altLang="en-US"/>
        </a:p>
      </dgm:t>
    </dgm:pt>
    <dgm:pt modelId="{06C78A60-6863-E547-8BCF-EC574ECF7293}" type="pres">
      <dgm:prSet presAssocID="{0388810F-251E-3642-BE08-F36433DB1A3A}" presName="connTx" presStyleLbl="parChTrans1D2" presStyleIdx="0" presStyleCnt="2"/>
      <dgm:spPr/>
      <dgm:t>
        <a:bodyPr/>
        <a:lstStyle/>
        <a:p>
          <a:endParaRPr lang="zh-CN" altLang="en-US"/>
        </a:p>
      </dgm:t>
    </dgm:pt>
    <dgm:pt modelId="{D5390CF6-C307-D54F-9735-0C47D8471C14}" type="pres">
      <dgm:prSet presAssocID="{EA5E7EFA-951C-264E-98F6-A527CE5B07CA}" presName="root2" presStyleCnt="0"/>
      <dgm:spPr/>
    </dgm:pt>
    <dgm:pt modelId="{1BB71EF3-E396-3D4B-90DD-1767E4C4A047}" type="pres">
      <dgm:prSet presAssocID="{EA5E7EFA-951C-264E-98F6-A527CE5B07CA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B05BB8E6-152A-794A-B49B-38427035344B}" type="pres">
      <dgm:prSet presAssocID="{EA5E7EFA-951C-264E-98F6-A527CE5B07CA}" presName="level3hierChild" presStyleCnt="0"/>
      <dgm:spPr/>
    </dgm:pt>
    <dgm:pt modelId="{1C7688B3-191C-C84F-A83B-4CE8A3C14715}" type="pres">
      <dgm:prSet presAssocID="{DD2FA7EA-9D4F-4B48-865B-D394D5F996A9}" presName="conn2-1" presStyleLbl="parChTrans1D3" presStyleIdx="0" presStyleCnt="5"/>
      <dgm:spPr/>
      <dgm:t>
        <a:bodyPr/>
        <a:lstStyle/>
        <a:p>
          <a:endParaRPr lang="zh-CN" altLang="en-US"/>
        </a:p>
      </dgm:t>
    </dgm:pt>
    <dgm:pt modelId="{65C21858-574C-9944-BF72-9054BFF3CCCF}" type="pres">
      <dgm:prSet presAssocID="{DD2FA7EA-9D4F-4B48-865B-D394D5F996A9}" presName="connTx" presStyleLbl="parChTrans1D3" presStyleIdx="0" presStyleCnt="5"/>
      <dgm:spPr/>
      <dgm:t>
        <a:bodyPr/>
        <a:lstStyle/>
        <a:p>
          <a:endParaRPr lang="zh-CN" altLang="en-US"/>
        </a:p>
      </dgm:t>
    </dgm:pt>
    <dgm:pt modelId="{C5614D5D-480B-1F4B-BF7E-9C8D4E29A7FF}" type="pres">
      <dgm:prSet presAssocID="{7F3B868C-BDF1-2A42-A8E1-03542295D783}" presName="root2" presStyleCnt="0"/>
      <dgm:spPr/>
    </dgm:pt>
    <dgm:pt modelId="{6403949A-A754-BE4A-9286-DA0579B5A93B}" type="pres">
      <dgm:prSet presAssocID="{7F3B868C-BDF1-2A42-A8E1-03542295D783}" presName="LevelTwoTextNode" presStyleLbl="node3" presStyleIdx="0" presStyleCnt="5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EAA77C0D-EBDE-9148-B8DD-DBA023551A7D}" type="pres">
      <dgm:prSet presAssocID="{7F3B868C-BDF1-2A42-A8E1-03542295D783}" presName="level3hierChild" presStyleCnt="0"/>
      <dgm:spPr/>
    </dgm:pt>
    <dgm:pt modelId="{AD245AA6-4D8B-8145-ADEC-CB485C8CB6E3}" type="pres">
      <dgm:prSet presAssocID="{D586BF1A-1FA4-BA46-864C-EC9796D6E1AF}" presName="conn2-1" presStyleLbl="parChTrans1D3" presStyleIdx="1" presStyleCnt="5"/>
      <dgm:spPr/>
      <dgm:t>
        <a:bodyPr/>
        <a:lstStyle/>
        <a:p>
          <a:endParaRPr lang="zh-CN" altLang="en-US"/>
        </a:p>
      </dgm:t>
    </dgm:pt>
    <dgm:pt modelId="{FB5C5443-0F8D-B043-A763-31A46CC931BF}" type="pres">
      <dgm:prSet presAssocID="{D586BF1A-1FA4-BA46-864C-EC9796D6E1AF}" presName="connTx" presStyleLbl="parChTrans1D3" presStyleIdx="1" presStyleCnt="5"/>
      <dgm:spPr/>
      <dgm:t>
        <a:bodyPr/>
        <a:lstStyle/>
        <a:p>
          <a:endParaRPr lang="zh-CN" altLang="en-US"/>
        </a:p>
      </dgm:t>
    </dgm:pt>
    <dgm:pt modelId="{AE2219A3-E016-544E-BBDD-321DBDC5F4CE}" type="pres">
      <dgm:prSet presAssocID="{C42DA256-A271-F44E-ACBB-EC64FD3FAC10}" presName="root2" presStyleCnt="0"/>
      <dgm:spPr/>
    </dgm:pt>
    <dgm:pt modelId="{83E29996-45B6-6340-9D8F-158A14C16E4E}" type="pres">
      <dgm:prSet presAssocID="{C42DA256-A271-F44E-ACBB-EC64FD3FAC10}" presName="LevelTwoTextNode" presStyleLbl="node3" presStyleIdx="1" presStyleCnt="5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AF33DFE8-F800-894C-9F8B-521BC7C5E24C}" type="pres">
      <dgm:prSet presAssocID="{C42DA256-A271-F44E-ACBB-EC64FD3FAC10}" presName="level3hierChild" presStyleCnt="0"/>
      <dgm:spPr/>
    </dgm:pt>
    <dgm:pt modelId="{C387EFCB-EE49-D245-8AB0-A60CCCCBA8D7}" type="pres">
      <dgm:prSet presAssocID="{26ABA342-003E-5B45-89F3-355EB2B8D11F}" presName="conn2-1" presStyleLbl="parChTrans1D2" presStyleIdx="1" presStyleCnt="2"/>
      <dgm:spPr/>
      <dgm:t>
        <a:bodyPr/>
        <a:lstStyle/>
        <a:p>
          <a:endParaRPr lang="zh-CN" altLang="en-US"/>
        </a:p>
      </dgm:t>
    </dgm:pt>
    <dgm:pt modelId="{DB8A5FF8-40B9-E542-B00A-EA7E4E62CE96}" type="pres">
      <dgm:prSet presAssocID="{26ABA342-003E-5B45-89F3-355EB2B8D11F}" presName="connTx" presStyleLbl="parChTrans1D2" presStyleIdx="1" presStyleCnt="2"/>
      <dgm:spPr/>
      <dgm:t>
        <a:bodyPr/>
        <a:lstStyle/>
        <a:p>
          <a:endParaRPr lang="zh-CN" altLang="en-US"/>
        </a:p>
      </dgm:t>
    </dgm:pt>
    <dgm:pt modelId="{7F4D796E-064C-BC4E-AA67-6D6EA24D0031}" type="pres">
      <dgm:prSet presAssocID="{F02A2B11-F63E-A94E-9F0C-4073B9B05575}" presName="root2" presStyleCnt="0"/>
      <dgm:spPr/>
    </dgm:pt>
    <dgm:pt modelId="{32E37822-E268-774B-8029-6664286DB818}" type="pres">
      <dgm:prSet presAssocID="{F02A2B11-F63E-A94E-9F0C-4073B9B05575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B499DA6D-81BA-DC4A-B0C1-E155502FC044}" type="pres">
      <dgm:prSet presAssocID="{F02A2B11-F63E-A94E-9F0C-4073B9B05575}" presName="level3hierChild" presStyleCnt="0"/>
      <dgm:spPr/>
    </dgm:pt>
    <dgm:pt modelId="{4D8D9B72-E101-2E48-9C71-7AFDCF1D1094}" type="pres">
      <dgm:prSet presAssocID="{4A459D4A-BD0E-E740-8D89-526F3AF4A38D}" presName="conn2-1" presStyleLbl="parChTrans1D3" presStyleIdx="2" presStyleCnt="5"/>
      <dgm:spPr/>
      <dgm:t>
        <a:bodyPr/>
        <a:lstStyle/>
        <a:p>
          <a:endParaRPr lang="zh-CN" altLang="en-US"/>
        </a:p>
      </dgm:t>
    </dgm:pt>
    <dgm:pt modelId="{4333555D-04DC-254F-8E99-F683E87AD84C}" type="pres">
      <dgm:prSet presAssocID="{4A459D4A-BD0E-E740-8D89-526F3AF4A38D}" presName="connTx" presStyleLbl="parChTrans1D3" presStyleIdx="2" presStyleCnt="5"/>
      <dgm:spPr/>
      <dgm:t>
        <a:bodyPr/>
        <a:lstStyle/>
        <a:p>
          <a:endParaRPr lang="zh-CN" altLang="en-US"/>
        </a:p>
      </dgm:t>
    </dgm:pt>
    <dgm:pt modelId="{8A10D501-58BD-6F4F-8B14-DB139B144519}" type="pres">
      <dgm:prSet presAssocID="{5C72CE76-CCEF-6042-B697-3273CB03EDCA}" presName="root2" presStyleCnt="0"/>
      <dgm:spPr/>
    </dgm:pt>
    <dgm:pt modelId="{FE951AE3-97A7-D341-BFF0-6666C47E9973}" type="pres">
      <dgm:prSet presAssocID="{5C72CE76-CCEF-6042-B697-3273CB03EDCA}" presName="LevelTwoTextNode" presStyleLbl="node3" presStyleIdx="2" presStyleCnt="5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3722C415-DEF0-E443-BC23-0CCE57B32A3C}" type="pres">
      <dgm:prSet presAssocID="{5C72CE76-CCEF-6042-B697-3273CB03EDCA}" presName="level3hierChild" presStyleCnt="0"/>
      <dgm:spPr/>
    </dgm:pt>
    <dgm:pt modelId="{0A710ACD-AED0-0949-933E-9C6DA0A050FB}" type="pres">
      <dgm:prSet presAssocID="{F852AD22-E48C-1747-9C56-113ACE2A6C8D}" presName="conn2-1" presStyleLbl="parChTrans1D3" presStyleIdx="3" presStyleCnt="5"/>
      <dgm:spPr/>
      <dgm:t>
        <a:bodyPr/>
        <a:lstStyle/>
        <a:p>
          <a:endParaRPr lang="zh-CN" altLang="en-US"/>
        </a:p>
      </dgm:t>
    </dgm:pt>
    <dgm:pt modelId="{FFD39842-F704-EF43-A3DE-602AC29B2459}" type="pres">
      <dgm:prSet presAssocID="{F852AD22-E48C-1747-9C56-113ACE2A6C8D}" presName="connTx" presStyleLbl="parChTrans1D3" presStyleIdx="3" presStyleCnt="5"/>
      <dgm:spPr/>
      <dgm:t>
        <a:bodyPr/>
        <a:lstStyle/>
        <a:p>
          <a:endParaRPr lang="zh-CN" altLang="en-US"/>
        </a:p>
      </dgm:t>
    </dgm:pt>
    <dgm:pt modelId="{EBA55C16-9B36-E941-BF14-8D1F33FA73DC}" type="pres">
      <dgm:prSet presAssocID="{940F3381-B6C1-FA44-998B-07E7C786942E}" presName="root2" presStyleCnt="0"/>
      <dgm:spPr/>
    </dgm:pt>
    <dgm:pt modelId="{83D67E40-91A4-BD48-BD0F-71FFA39D68E4}" type="pres">
      <dgm:prSet presAssocID="{940F3381-B6C1-FA44-998B-07E7C786942E}" presName="LevelTwoTextNode" presStyleLbl="node3" presStyleIdx="3" presStyleCnt="5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54981EE8-6E7F-DE40-9098-557CEBC9BD3B}" type="pres">
      <dgm:prSet presAssocID="{940F3381-B6C1-FA44-998B-07E7C786942E}" presName="level3hierChild" presStyleCnt="0"/>
      <dgm:spPr/>
    </dgm:pt>
    <dgm:pt modelId="{A67D2BA9-CA02-3949-8E29-D0D5AE277A03}" type="pres">
      <dgm:prSet presAssocID="{3890D3E9-87BD-2146-B406-956313E8B00F}" presName="conn2-1" presStyleLbl="parChTrans1D3" presStyleIdx="4" presStyleCnt="5"/>
      <dgm:spPr/>
      <dgm:t>
        <a:bodyPr/>
        <a:lstStyle/>
        <a:p>
          <a:endParaRPr lang="zh-CN" altLang="en-US"/>
        </a:p>
      </dgm:t>
    </dgm:pt>
    <dgm:pt modelId="{C4A2BC78-AEED-9D4C-8073-08B0E915B0F5}" type="pres">
      <dgm:prSet presAssocID="{3890D3E9-87BD-2146-B406-956313E8B00F}" presName="connTx" presStyleLbl="parChTrans1D3" presStyleIdx="4" presStyleCnt="5"/>
      <dgm:spPr/>
      <dgm:t>
        <a:bodyPr/>
        <a:lstStyle/>
        <a:p>
          <a:endParaRPr lang="zh-CN" altLang="en-US"/>
        </a:p>
      </dgm:t>
    </dgm:pt>
    <dgm:pt modelId="{949D64AF-DD08-B74D-BF8F-DA118C1A9EFF}" type="pres">
      <dgm:prSet presAssocID="{45384A50-22DA-6941-8560-FCDAA1366086}" presName="root2" presStyleCnt="0"/>
      <dgm:spPr/>
    </dgm:pt>
    <dgm:pt modelId="{36F46235-71EF-CB42-B38C-F76FAE3EB18E}" type="pres">
      <dgm:prSet presAssocID="{45384A50-22DA-6941-8560-FCDAA1366086}" presName="LevelTwoTextNode" presStyleLbl="node3" presStyleIdx="4" presStyleCnt="5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ACDA66D5-8877-2A4E-A41E-DE898E67F33A}" type="pres">
      <dgm:prSet presAssocID="{45384A50-22DA-6941-8560-FCDAA1366086}" presName="level3hierChild" presStyleCnt="0"/>
      <dgm:spPr/>
    </dgm:pt>
  </dgm:ptLst>
  <dgm:cxnLst>
    <dgm:cxn modelId="{D5244197-85ED-3C4B-A39E-270F579C6A57}" srcId="{7868F9C9-B483-2D49-90EE-08FF199152AC}" destId="{DE16FE10-72EA-BC49-85A6-705AE1C55E72}" srcOrd="0" destOrd="0" parTransId="{8B5395AE-D24A-1347-A59E-A3B2D67A3F14}" sibTransId="{F39480CE-03E7-BE4C-ADD8-5E1260BC1588}"/>
    <dgm:cxn modelId="{770D5BE4-29E9-3946-9B1E-50CAEEBB5530}" type="presOf" srcId="{7868F9C9-B483-2D49-90EE-08FF199152AC}" destId="{9D41BF06-F168-0940-85E9-2FA1C487149A}" srcOrd="0" destOrd="0" presId="urn:microsoft.com/office/officeart/2005/8/layout/hierarchy2"/>
    <dgm:cxn modelId="{F19754B0-27FC-DF4E-B765-CD546354728C}" type="presOf" srcId="{EA5E7EFA-951C-264E-98F6-A527CE5B07CA}" destId="{1BB71EF3-E396-3D4B-90DD-1767E4C4A047}" srcOrd="0" destOrd="0" presId="urn:microsoft.com/office/officeart/2005/8/layout/hierarchy2"/>
    <dgm:cxn modelId="{C3735B90-6135-454D-8D5D-5D8C8592758C}" srcId="{F02A2B11-F63E-A94E-9F0C-4073B9B05575}" destId="{45384A50-22DA-6941-8560-FCDAA1366086}" srcOrd="2" destOrd="0" parTransId="{3890D3E9-87BD-2146-B406-956313E8B00F}" sibTransId="{E8AEBAAF-BD78-654A-A121-C645B7C3D4CA}"/>
    <dgm:cxn modelId="{1C7DCE6F-9ED0-B74D-A405-3A0FF541A04E}" type="presOf" srcId="{D586BF1A-1FA4-BA46-864C-EC9796D6E1AF}" destId="{FB5C5443-0F8D-B043-A763-31A46CC931BF}" srcOrd="1" destOrd="0" presId="urn:microsoft.com/office/officeart/2005/8/layout/hierarchy2"/>
    <dgm:cxn modelId="{4643987C-4BCA-FF4D-9776-41026698B719}" type="presOf" srcId="{D586BF1A-1FA4-BA46-864C-EC9796D6E1AF}" destId="{AD245AA6-4D8B-8145-ADEC-CB485C8CB6E3}" srcOrd="0" destOrd="0" presId="urn:microsoft.com/office/officeart/2005/8/layout/hierarchy2"/>
    <dgm:cxn modelId="{C9B8D679-C4FF-9E46-A3B2-1221E233FBF7}" srcId="{F02A2B11-F63E-A94E-9F0C-4073B9B05575}" destId="{940F3381-B6C1-FA44-998B-07E7C786942E}" srcOrd="1" destOrd="0" parTransId="{F852AD22-E48C-1747-9C56-113ACE2A6C8D}" sibTransId="{3D265B74-94CF-ED4C-8AA3-E8F4C1BF5048}"/>
    <dgm:cxn modelId="{18502E2C-3044-E54E-B099-26E22852125C}" type="presOf" srcId="{0388810F-251E-3642-BE08-F36433DB1A3A}" destId="{06C78A60-6863-E547-8BCF-EC574ECF7293}" srcOrd="1" destOrd="0" presId="urn:microsoft.com/office/officeart/2005/8/layout/hierarchy2"/>
    <dgm:cxn modelId="{4AF287EE-681D-6548-B52C-B2B1659A6D11}" type="presOf" srcId="{DE16FE10-72EA-BC49-85A6-705AE1C55E72}" destId="{C2F8E639-E3E9-DF41-9A1B-881BA5DCA6CB}" srcOrd="0" destOrd="0" presId="urn:microsoft.com/office/officeart/2005/8/layout/hierarchy2"/>
    <dgm:cxn modelId="{78086C48-2FD4-6C4E-8840-B3771DF097A6}" type="presOf" srcId="{DD2FA7EA-9D4F-4B48-865B-D394D5F996A9}" destId="{65C21858-574C-9944-BF72-9054BFF3CCCF}" srcOrd="1" destOrd="0" presId="urn:microsoft.com/office/officeart/2005/8/layout/hierarchy2"/>
    <dgm:cxn modelId="{BA3322B5-2CCB-CD4A-AAE6-C27D8256CC69}" srcId="{EA5E7EFA-951C-264E-98F6-A527CE5B07CA}" destId="{C42DA256-A271-F44E-ACBB-EC64FD3FAC10}" srcOrd="1" destOrd="0" parTransId="{D586BF1A-1FA4-BA46-864C-EC9796D6E1AF}" sibTransId="{9A5FB8FD-81A5-C944-8012-48B4CB4211D5}"/>
    <dgm:cxn modelId="{3609363E-BA0B-F34D-BD9C-661E0A070DFA}" type="presOf" srcId="{4A459D4A-BD0E-E740-8D89-526F3AF4A38D}" destId="{4333555D-04DC-254F-8E99-F683E87AD84C}" srcOrd="1" destOrd="0" presId="urn:microsoft.com/office/officeart/2005/8/layout/hierarchy2"/>
    <dgm:cxn modelId="{E8ED951F-B246-7C44-8ADF-C4AABF6FE196}" type="presOf" srcId="{F02A2B11-F63E-A94E-9F0C-4073B9B05575}" destId="{32E37822-E268-774B-8029-6664286DB818}" srcOrd="0" destOrd="0" presId="urn:microsoft.com/office/officeart/2005/8/layout/hierarchy2"/>
    <dgm:cxn modelId="{61B8F422-04A0-2747-A90C-9757DE39E052}" type="presOf" srcId="{45384A50-22DA-6941-8560-FCDAA1366086}" destId="{36F46235-71EF-CB42-B38C-F76FAE3EB18E}" srcOrd="0" destOrd="0" presId="urn:microsoft.com/office/officeart/2005/8/layout/hierarchy2"/>
    <dgm:cxn modelId="{9C2D4BD3-DE91-3F48-91EC-A1A969349A05}" srcId="{DE16FE10-72EA-BC49-85A6-705AE1C55E72}" destId="{EA5E7EFA-951C-264E-98F6-A527CE5B07CA}" srcOrd="0" destOrd="0" parTransId="{0388810F-251E-3642-BE08-F36433DB1A3A}" sibTransId="{69BB57D0-F4D4-D14D-9675-795832B356E5}"/>
    <dgm:cxn modelId="{842E5C4F-5B9E-174B-99ED-9498D9BEEF20}" srcId="{DE16FE10-72EA-BC49-85A6-705AE1C55E72}" destId="{F02A2B11-F63E-A94E-9F0C-4073B9B05575}" srcOrd="1" destOrd="0" parTransId="{26ABA342-003E-5B45-89F3-355EB2B8D11F}" sibTransId="{3FDC1A55-E1BA-064F-86E8-E5BAF122D91A}"/>
    <dgm:cxn modelId="{A2B25CF4-FDC2-B94D-8761-2F62A7CF436A}" srcId="{F02A2B11-F63E-A94E-9F0C-4073B9B05575}" destId="{5C72CE76-CCEF-6042-B697-3273CB03EDCA}" srcOrd="0" destOrd="0" parTransId="{4A459D4A-BD0E-E740-8D89-526F3AF4A38D}" sibTransId="{210A48AB-B556-E24B-BBD1-EA81267353E8}"/>
    <dgm:cxn modelId="{674F0C77-5B47-7648-A45E-8D3F473025E3}" type="presOf" srcId="{7F3B868C-BDF1-2A42-A8E1-03542295D783}" destId="{6403949A-A754-BE4A-9286-DA0579B5A93B}" srcOrd="0" destOrd="0" presId="urn:microsoft.com/office/officeart/2005/8/layout/hierarchy2"/>
    <dgm:cxn modelId="{BD0505A6-C50F-2F4E-9B5D-7A219A0D612C}" type="presOf" srcId="{26ABA342-003E-5B45-89F3-355EB2B8D11F}" destId="{DB8A5FF8-40B9-E542-B00A-EA7E4E62CE96}" srcOrd="1" destOrd="0" presId="urn:microsoft.com/office/officeart/2005/8/layout/hierarchy2"/>
    <dgm:cxn modelId="{4F74E5CE-566D-7D4F-AA7D-5B04D5D09E82}" type="presOf" srcId="{4A459D4A-BD0E-E740-8D89-526F3AF4A38D}" destId="{4D8D9B72-E101-2E48-9C71-7AFDCF1D1094}" srcOrd="0" destOrd="0" presId="urn:microsoft.com/office/officeart/2005/8/layout/hierarchy2"/>
    <dgm:cxn modelId="{B7F95573-71D8-0F41-9245-81005C367855}" srcId="{EA5E7EFA-951C-264E-98F6-A527CE5B07CA}" destId="{7F3B868C-BDF1-2A42-A8E1-03542295D783}" srcOrd="0" destOrd="0" parTransId="{DD2FA7EA-9D4F-4B48-865B-D394D5F996A9}" sibTransId="{3B9440B4-6596-164F-8BA8-EF445F987A9D}"/>
    <dgm:cxn modelId="{61FB4701-1303-644D-816B-ABFCEF8CB52C}" type="presOf" srcId="{0388810F-251E-3642-BE08-F36433DB1A3A}" destId="{DEE4DF92-1A76-4546-B61A-BB7B2DA4B4EE}" srcOrd="0" destOrd="0" presId="urn:microsoft.com/office/officeart/2005/8/layout/hierarchy2"/>
    <dgm:cxn modelId="{E3C8225D-97FD-B742-A74C-FB421A2CE88B}" type="presOf" srcId="{3890D3E9-87BD-2146-B406-956313E8B00F}" destId="{C4A2BC78-AEED-9D4C-8073-08B0E915B0F5}" srcOrd="1" destOrd="0" presId="urn:microsoft.com/office/officeart/2005/8/layout/hierarchy2"/>
    <dgm:cxn modelId="{0CD311AF-0296-694B-865C-83BC3D40CD2F}" type="presOf" srcId="{940F3381-B6C1-FA44-998B-07E7C786942E}" destId="{83D67E40-91A4-BD48-BD0F-71FFA39D68E4}" srcOrd="0" destOrd="0" presId="urn:microsoft.com/office/officeart/2005/8/layout/hierarchy2"/>
    <dgm:cxn modelId="{456EF5C6-BAD4-7C46-9F65-CA8533121E0C}" type="presOf" srcId="{F852AD22-E48C-1747-9C56-113ACE2A6C8D}" destId="{0A710ACD-AED0-0949-933E-9C6DA0A050FB}" srcOrd="0" destOrd="0" presId="urn:microsoft.com/office/officeart/2005/8/layout/hierarchy2"/>
    <dgm:cxn modelId="{E7FB38CD-311C-F540-88CF-B9A8502D4F50}" type="presOf" srcId="{3890D3E9-87BD-2146-B406-956313E8B00F}" destId="{A67D2BA9-CA02-3949-8E29-D0D5AE277A03}" srcOrd="0" destOrd="0" presId="urn:microsoft.com/office/officeart/2005/8/layout/hierarchy2"/>
    <dgm:cxn modelId="{DBB43FAE-1D21-F845-8C97-901B230F415A}" type="presOf" srcId="{F852AD22-E48C-1747-9C56-113ACE2A6C8D}" destId="{FFD39842-F704-EF43-A3DE-602AC29B2459}" srcOrd="1" destOrd="0" presId="urn:microsoft.com/office/officeart/2005/8/layout/hierarchy2"/>
    <dgm:cxn modelId="{8C558AC5-B311-554A-8770-D3BE7A0627D0}" type="presOf" srcId="{26ABA342-003E-5B45-89F3-355EB2B8D11F}" destId="{C387EFCB-EE49-D245-8AB0-A60CCCCBA8D7}" srcOrd="0" destOrd="0" presId="urn:microsoft.com/office/officeart/2005/8/layout/hierarchy2"/>
    <dgm:cxn modelId="{D9F5725B-7E97-844B-B6A0-CEBC45CEA32D}" type="presOf" srcId="{5C72CE76-CCEF-6042-B697-3273CB03EDCA}" destId="{FE951AE3-97A7-D341-BFF0-6666C47E9973}" srcOrd="0" destOrd="0" presId="urn:microsoft.com/office/officeart/2005/8/layout/hierarchy2"/>
    <dgm:cxn modelId="{37B51937-3605-314A-ACEA-DD59672A3E9E}" type="presOf" srcId="{DD2FA7EA-9D4F-4B48-865B-D394D5F996A9}" destId="{1C7688B3-191C-C84F-A83B-4CE8A3C14715}" srcOrd="0" destOrd="0" presId="urn:microsoft.com/office/officeart/2005/8/layout/hierarchy2"/>
    <dgm:cxn modelId="{6D30817B-6795-FB4D-A5B8-659F3151D151}" type="presOf" srcId="{C42DA256-A271-F44E-ACBB-EC64FD3FAC10}" destId="{83E29996-45B6-6340-9D8F-158A14C16E4E}" srcOrd="0" destOrd="0" presId="urn:microsoft.com/office/officeart/2005/8/layout/hierarchy2"/>
    <dgm:cxn modelId="{3C48828C-2985-FF4F-8135-6AED8DC28515}" type="presParOf" srcId="{9D41BF06-F168-0940-85E9-2FA1C487149A}" destId="{E1298625-25E8-B443-A7EE-7D5036BE5BFB}" srcOrd="0" destOrd="0" presId="urn:microsoft.com/office/officeart/2005/8/layout/hierarchy2"/>
    <dgm:cxn modelId="{81621166-2094-1344-9E66-42F51710B783}" type="presParOf" srcId="{E1298625-25E8-B443-A7EE-7D5036BE5BFB}" destId="{C2F8E639-E3E9-DF41-9A1B-881BA5DCA6CB}" srcOrd="0" destOrd="0" presId="urn:microsoft.com/office/officeart/2005/8/layout/hierarchy2"/>
    <dgm:cxn modelId="{D9526CFC-A6D1-D54C-B4FE-30308D12428C}" type="presParOf" srcId="{E1298625-25E8-B443-A7EE-7D5036BE5BFB}" destId="{FF457904-F382-1B4F-869E-56BEB6F6A4B9}" srcOrd="1" destOrd="0" presId="urn:microsoft.com/office/officeart/2005/8/layout/hierarchy2"/>
    <dgm:cxn modelId="{BF6C8802-6F4D-C647-8DB9-4E6155857434}" type="presParOf" srcId="{FF457904-F382-1B4F-869E-56BEB6F6A4B9}" destId="{DEE4DF92-1A76-4546-B61A-BB7B2DA4B4EE}" srcOrd="0" destOrd="0" presId="urn:microsoft.com/office/officeart/2005/8/layout/hierarchy2"/>
    <dgm:cxn modelId="{D16605CC-2BE2-584E-877F-83B1D2E7EF38}" type="presParOf" srcId="{DEE4DF92-1A76-4546-B61A-BB7B2DA4B4EE}" destId="{06C78A60-6863-E547-8BCF-EC574ECF7293}" srcOrd="0" destOrd="0" presId="urn:microsoft.com/office/officeart/2005/8/layout/hierarchy2"/>
    <dgm:cxn modelId="{528D2ED7-3D34-4E48-8E73-DD34BEBDDD87}" type="presParOf" srcId="{FF457904-F382-1B4F-869E-56BEB6F6A4B9}" destId="{D5390CF6-C307-D54F-9735-0C47D8471C14}" srcOrd="1" destOrd="0" presId="urn:microsoft.com/office/officeart/2005/8/layout/hierarchy2"/>
    <dgm:cxn modelId="{F8D66956-F9CD-B043-9C52-B899ED225D68}" type="presParOf" srcId="{D5390CF6-C307-D54F-9735-0C47D8471C14}" destId="{1BB71EF3-E396-3D4B-90DD-1767E4C4A047}" srcOrd="0" destOrd="0" presId="urn:microsoft.com/office/officeart/2005/8/layout/hierarchy2"/>
    <dgm:cxn modelId="{BED8DFA4-263C-B446-B15C-FF2C7C914C37}" type="presParOf" srcId="{D5390CF6-C307-D54F-9735-0C47D8471C14}" destId="{B05BB8E6-152A-794A-B49B-38427035344B}" srcOrd="1" destOrd="0" presId="urn:microsoft.com/office/officeart/2005/8/layout/hierarchy2"/>
    <dgm:cxn modelId="{38951508-A6E8-D74C-9FE5-BD55914C78EB}" type="presParOf" srcId="{B05BB8E6-152A-794A-B49B-38427035344B}" destId="{1C7688B3-191C-C84F-A83B-4CE8A3C14715}" srcOrd="0" destOrd="0" presId="urn:microsoft.com/office/officeart/2005/8/layout/hierarchy2"/>
    <dgm:cxn modelId="{42835D09-F6AA-F74A-823E-C49562EF3EF5}" type="presParOf" srcId="{1C7688B3-191C-C84F-A83B-4CE8A3C14715}" destId="{65C21858-574C-9944-BF72-9054BFF3CCCF}" srcOrd="0" destOrd="0" presId="urn:microsoft.com/office/officeart/2005/8/layout/hierarchy2"/>
    <dgm:cxn modelId="{259601AD-7A05-3846-9643-6A09EF06CA3F}" type="presParOf" srcId="{B05BB8E6-152A-794A-B49B-38427035344B}" destId="{C5614D5D-480B-1F4B-BF7E-9C8D4E29A7FF}" srcOrd="1" destOrd="0" presId="urn:microsoft.com/office/officeart/2005/8/layout/hierarchy2"/>
    <dgm:cxn modelId="{047A138D-BB45-3D44-AF59-527D9CD249A2}" type="presParOf" srcId="{C5614D5D-480B-1F4B-BF7E-9C8D4E29A7FF}" destId="{6403949A-A754-BE4A-9286-DA0579B5A93B}" srcOrd="0" destOrd="0" presId="urn:microsoft.com/office/officeart/2005/8/layout/hierarchy2"/>
    <dgm:cxn modelId="{BB7D9365-BED8-5C43-8E25-F37F94951D77}" type="presParOf" srcId="{C5614D5D-480B-1F4B-BF7E-9C8D4E29A7FF}" destId="{EAA77C0D-EBDE-9148-B8DD-DBA023551A7D}" srcOrd="1" destOrd="0" presId="urn:microsoft.com/office/officeart/2005/8/layout/hierarchy2"/>
    <dgm:cxn modelId="{1AC70899-400B-A64C-A922-1721EC5B0920}" type="presParOf" srcId="{B05BB8E6-152A-794A-B49B-38427035344B}" destId="{AD245AA6-4D8B-8145-ADEC-CB485C8CB6E3}" srcOrd="2" destOrd="0" presId="urn:microsoft.com/office/officeart/2005/8/layout/hierarchy2"/>
    <dgm:cxn modelId="{412584AB-4D77-F04D-A78B-75D7EAA61026}" type="presParOf" srcId="{AD245AA6-4D8B-8145-ADEC-CB485C8CB6E3}" destId="{FB5C5443-0F8D-B043-A763-31A46CC931BF}" srcOrd="0" destOrd="0" presId="urn:microsoft.com/office/officeart/2005/8/layout/hierarchy2"/>
    <dgm:cxn modelId="{1E82ABED-3434-7F4A-BC64-3D49466BDEC0}" type="presParOf" srcId="{B05BB8E6-152A-794A-B49B-38427035344B}" destId="{AE2219A3-E016-544E-BBDD-321DBDC5F4CE}" srcOrd="3" destOrd="0" presId="urn:microsoft.com/office/officeart/2005/8/layout/hierarchy2"/>
    <dgm:cxn modelId="{EBED5FE0-593D-1E48-A7FB-680B688DFD2A}" type="presParOf" srcId="{AE2219A3-E016-544E-BBDD-321DBDC5F4CE}" destId="{83E29996-45B6-6340-9D8F-158A14C16E4E}" srcOrd="0" destOrd="0" presId="urn:microsoft.com/office/officeart/2005/8/layout/hierarchy2"/>
    <dgm:cxn modelId="{ED1C63F2-9F15-0848-A394-DCDE80241999}" type="presParOf" srcId="{AE2219A3-E016-544E-BBDD-321DBDC5F4CE}" destId="{AF33DFE8-F800-894C-9F8B-521BC7C5E24C}" srcOrd="1" destOrd="0" presId="urn:microsoft.com/office/officeart/2005/8/layout/hierarchy2"/>
    <dgm:cxn modelId="{0A728B66-E9DA-2B44-82C2-9C0980664FEA}" type="presParOf" srcId="{FF457904-F382-1B4F-869E-56BEB6F6A4B9}" destId="{C387EFCB-EE49-D245-8AB0-A60CCCCBA8D7}" srcOrd="2" destOrd="0" presId="urn:microsoft.com/office/officeart/2005/8/layout/hierarchy2"/>
    <dgm:cxn modelId="{8E9B118B-A5ED-7A49-B7AD-3DB103A12A0A}" type="presParOf" srcId="{C387EFCB-EE49-D245-8AB0-A60CCCCBA8D7}" destId="{DB8A5FF8-40B9-E542-B00A-EA7E4E62CE96}" srcOrd="0" destOrd="0" presId="urn:microsoft.com/office/officeart/2005/8/layout/hierarchy2"/>
    <dgm:cxn modelId="{F191D6E0-D874-C848-B145-E34BB7EDD8C5}" type="presParOf" srcId="{FF457904-F382-1B4F-869E-56BEB6F6A4B9}" destId="{7F4D796E-064C-BC4E-AA67-6D6EA24D0031}" srcOrd="3" destOrd="0" presId="urn:microsoft.com/office/officeart/2005/8/layout/hierarchy2"/>
    <dgm:cxn modelId="{F3017784-137B-7D4C-81CD-7193B95B935C}" type="presParOf" srcId="{7F4D796E-064C-BC4E-AA67-6D6EA24D0031}" destId="{32E37822-E268-774B-8029-6664286DB818}" srcOrd="0" destOrd="0" presId="urn:microsoft.com/office/officeart/2005/8/layout/hierarchy2"/>
    <dgm:cxn modelId="{6A806777-C0C0-F345-A032-DF72BA44DFFD}" type="presParOf" srcId="{7F4D796E-064C-BC4E-AA67-6D6EA24D0031}" destId="{B499DA6D-81BA-DC4A-B0C1-E155502FC044}" srcOrd="1" destOrd="0" presId="urn:microsoft.com/office/officeart/2005/8/layout/hierarchy2"/>
    <dgm:cxn modelId="{82AD4AD9-5843-2340-A033-C90AEEE4F50D}" type="presParOf" srcId="{B499DA6D-81BA-DC4A-B0C1-E155502FC044}" destId="{4D8D9B72-E101-2E48-9C71-7AFDCF1D1094}" srcOrd="0" destOrd="0" presId="urn:microsoft.com/office/officeart/2005/8/layout/hierarchy2"/>
    <dgm:cxn modelId="{8B805009-3EEB-3049-86A4-689968002A5E}" type="presParOf" srcId="{4D8D9B72-E101-2E48-9C71-7AFDCF1D1094}" destId="{4333555D-04DC-254F-8E99-F683E87AD84C}" srcOrd="0" destOrd="0" presId="urn:microsoft.com/office/officeart/2005/8/layout/hierarchy2"/>
    <dgm:cxn modelId="{C29C0EA9-F9C4-D245-BF58-71D23CDFBB56}" type="presParOf" srcId="{B499DA6D-81BA-DC4A-B0C1-E155502FC044}" destId="{8A10D501-58BD-6F4F-8B14-DB139B144519}" srcOrd="1" destOrd="0" presId="urn:microsoft.com/office/officeart/2005/8/layout/hierarchy2"/>
    <dgm:cxn modelId="{D5056E6B-9C0D-1540-8DE8-27335941CA58}" type="presParOf" srcId="{8A10D501-58BD-6F4F-8B14-DB139B144519}" destId="{FE951AE3-97A7-D341-BFF0-6666C47E9973}" srcOrd="0" destOrd="0" presId="urn:microsoft.com/office/officeart/2005/8/layout/hierarchy2"/>
    <dgm:cxn modelId="{90098919-4F19-C447-B3BD-D11D3B14BA1D}" type="presParOf" srcId="{8A10D501-58BD-6F4F-8B14-DB139B144519}" destId="{3722C415-DEF0-E443-BC23-0CCE57B32A3C}" srcOrd="1" destOrd="0" presId="urn:microsoft.com/office/officeart/2005/8/layout/hierarchy2"/>
    <dgm:cxn modelId="{995C5D3F-C0CF-4848-AED0-7CF58EFAD5C8}" type="presParOf" srcId="{B499DA6D-81BA-DC4A-B0C1-E155502FC044}" destId="{0A710ACD-AED0-0949-933E-9C6DA0A050FB}" srcOrd="2" destOrd="0" presId="urn:microsoft.com/office/officeart/2005/8/layout/hierarchy2"/>
    <dgm:cxn modelId="{1ACF0B45-7517-C540-BCB0-0B2EC561BEC0}" type="presParOf" srcId="{0A710ACD-AED0-0949-933E-9C6DA0A050FB}" destId="{FFD39842-F704-EF43-A3DE-602AC29B2459}" srcOrd="0" destOrd="0" presId="urn:microsoft.com/office/officeart/2005/8/layout/hierarchy2"/>
    <dgm:cxn modelId="{01D1090D-A199-D046-9097-68D5020CBC03}" type="presParOf" srcId="{B499DA6D-81BA-DC4A-B0C1-E155502FC044}" destId="{EBA55C16-9B36-E941-BF14-8D1F33FA73DC}" srcOrd="3" destOrd="0" presId="urn:microsoft.com/office/officeart/2005/8/layout/hierarchy2"/>
    <dgm:cxn modelId="{BFCE9FAB-13FA-F042-B9FD-3A37BD0A6788}" type="presParOf" srcId="{EBA55C16-9B36-E941-BF14-8D1F33FA73DC}" destId="{83D67E40-91A4-BD48-BD0F-71FFA39D68E4}" srcOrd="0" destOrd="0" presId="urn:microsoft.com/office/officeart/2005/8/layout/hierarchy2"/>
    <dgm:cxn modelId="{9E9ED24F-9B51-5440-8162-E9A1F8186A63}" type="presParOf" srcId="{EBA55C16-9B36-E941-BF14-8D1F33FA73DC}" destId="{54981EE8-6E7F-DE40-9098-557CEBC9BD3B}" srcOrd="1" destOrd="0" presId="urn:microsoft.com/office/officeart/2005/8/layout/hierarchy2"/>
    <dgm:cxn modelId="{203D08D7-617C-4A4F-8ACE-179C1F85EB38}" type="presParOf" srcId="{B499DA6D-81BA-DC4A-B0C1-E155502FC044}" destId="{A67D2BA9-CA02-3949-8E29-D0D5AE277A03}" srcOrd="4" destOrd="0" presId="urn:microsoft.com/office/officeart/2005/8/layout/hierarchy2"/>
    <dgm:cxn modelId="{28524DC5-CA84-3B49-AA54-40B86D7118BC}" type="presParOf" srcId="{A67D2BA9-CA02-3949-8E29-D0D5AE277A03}" destId="{C4A2BC78-AEED-9D4C-8073-08B0E915B0F5}" srcOrd="0" destOrd="0" presId="urn:microsoft.com/office/officeart/2005/8/layout/hierarchy2"/>
    <dgm:cxn modelId="{5C201E1D-2511-9C47-A0AA-C058B86BFE25}" type="presParOf" srcId="{B499DA6D-81BA-DC4A-B0C1-E155502FC044}" destId="{949D64AF-DD08-B74D-BF8F-DA118C1A9EFF}" srcOrd="5" destOrd="0" presId="urn:microsoft.com/office/officeart/2005/8/layout/hierarchy2"/>
    <dgm:cxn modelId="{D59840A7-5D78-7D4E-A146-E30B138C0B0C}" type="presParOf" srcId="{949D64AF-DD08-B74D-BF8F-DA118C1A9EFF}" destId="{36F46235-71EF-CB42-B38C-F76FAE3EB18E}" srcOrd="0" destOrd="0" presId="urn:microsoft.com/office/officeart/2005/8/layout/hierarchy2"/>
    <dgm:cxn modelId="{77841EF3-E29E-8743-9941-494D52CD90C8}" type="presParOf" srcId="{949D64AF-DD08-B74D-BF8F-DA118C1A9EFF}" destId="{ACDA66D5-8877-2A4E-A41E-DE898E67F33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692BF1-CF7B-A241-B442-73DC30D0EB21}">
      <dsp:nvSpPr>
        <dsp:cNvPr id="0" name=""/>
        <dsp:cNvSpPr/>
      </dsp:nvSpPr>
      <dsp:spPr>
        <a:xfrm>
          <a:off x="2617648" y="2173365"/>
          <a:ext cx="2656336" cy="2656336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云平台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引擎</a:t>
          </a:r>
          <a:endParaRPr lang="zh-CN" altLang="en-US" sz="280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3151690" y="2795599"/>
        <a:ext cx="1588252" cy="1365412"/>
      </dsp:txXfrm>
    </dsp:sp>
    <dsp:sp modelId="{85C64EDD-9F3C-9F4F-92CD-8FE20A3554D0}">
      <dsp:nvSpPr>
        <dsp:cNvPr id="0" name=""/>
        <dsp:cNvSpPr/>
      </dsp:nvSpPr>
      <dsp:spPr>
        <a:xfrm>
          <a:off x="1071651" y="1545504"/>
          <a:ext cx="1931880" cy="1931880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90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业务</a:t>
          </a:r>
          <a:endParaRPr lang="en-US" altLang="zh-CN" sz="1900" kern="1200" dirty="0" smtClean="0">
            <a:latin typeface="微软雅黑" panose="020B0503020204020204" pitchFamily="34" charset="-122"/>
            <a:ea typeface="微软雅黑" panose="020B0503020204020204" pitchFamily="34" charset="-122"/>
          </a:endParaRP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90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对接</a:t>
          </a:r>
          <a:endParaRPr lang="zh-CN" altLang="en-US" sz="190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1558008" y="2034800"/>
        <a:ext cx="959166" cy="953288"/>
      </dsp:txXfrm>
    </dsp:sp>
    <dsp:sp modelId="{63809498-383E-3E4E-95D3-1F82D289179F}">
      <dsp:nvSpPr>
        <dsp:cNvPr id="0" name=""/>
        <dsp:cNvSpPr/>
      </dsp:nvSpPr>
      <dsp:spPr>
        <a:xfrm rot="20700000">
          <a:off x="2153701" y="212704"/>
          <a:ext cx="1892848" cy="1892848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90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数据</a:t>
          </a:r>
          <a:endParaRPr lang="en-US" altLang="zh-CN" sz="1900" kern="1200" dirty="0" smtClean="0">
            <a:latin typeface="微软雅黑" panose="020B0503020204020204" pitchFamily="34" charset="-122"/>
            <a:ea typeface="微软雅黑" panose="020B0503020204020204" pitchFamily="34" charset="-122"/>
          </a:endParaRP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90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分析</a:t>
          </a:r>
          <a:endParaRPr lang="zh-CN" altLang="en-US" sz="190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 rot="-20700000">
        <a:off x="2568858" y="627861"/>
        <a:ext cx="1062534" cy="1062534"/>
      </dsp:txXfrm>
    </dsp:sp>
    <dsp:sp modelId="{BEF09CBF-0966-BD4B-9B90-A971BD0262AF}">
      <dsp:nvSpPr>
        <dsp:cNvPr id="0" name=""/>
        <dsp:cNvSpPr/>
      </dsp:nvSpPr>
      <dsp:spPr>
        <a:xfrm>
          <a:off x="2420358" y="1768516"/>
          <a:ext cx="3400110" cy="3400110"/>
        </a:xfrm>
        <a:prstGeom prst="circularArrow">
          <a:avLst>
            <a:gd name="adj1" fmla="val 4688"/>
            <a:gd name="adj2" fmla="val 299029"/>
            <a:gd name="adj3" fmla="val 2529500"/>
            <a:gd name="adj4" fmla="val 15832845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DB3E3C-2992-7E48-A9F7-CE8D4523109D}">
      <dsp:nvSpPr>
        <dsp:cNvPr id="0" name=""/>
        <dsp:cNvSpPr/>
      </dsp:nvSpPr>
      <dsp:spPr>
        <a:xfrm>
          <a:off x="729469" y="1115325"/>
          <a:ext cx="2470392" cy="2470392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830357-6954-4647-954C-581E016412B0}">
      <dsp:nvSpPr>
        <dsp:cNvPr id="0" name=""/>
        <dsp:cNvSpPr/>
      </dsp:nvSpPr>
      <dsp:spPr>
        <a:xfrm>
          <a:off x="1715376" y="-204627"/>
          <a:ext cx="2663580" cy="2663580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F8E639-E3E9-DF41-9A1B-881BA5DCA6CB}">
      <dsp:nvSpPr>
        <dsp:cNvPr id="0" name=""/>
        <dsp:cNvSpPr/>
      </dsp:nvSpPr>
      <dsp:spPr>
        <a:xfrm>
          <a:off x="755295" y="1439146"/>
          <a:ext cx="1773498" cy="7145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50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云平台引擎</a:t>
          </a:r>
          <a:endParaRPr lang="zh-CN" altLang="en-US" sz="250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776223" y="1460074"/>
        <a:ext cx="1731642" cy="672665"/>
      </dsp:txXfrm>
    </dsp:sp>
    <dsp:sp modelId="{DEE4DF92-1A76-4546-B61A-BB7B2DA4B4EE}">
      <dsp:nvSpPr>
        <dsp:cNvPr id="0" name=""/>
        <dsp:cNvSpPr/>
      </dsp:nvSpPr>
      <dsp:spPr>
        <a:xfrm rot="17945813">
          <a:off x="2226867" y="1266783"/>
          <a:ext cx="1175469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175469" y="1606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2785215" y="1253458"/>
        <a:ext cx="58773" cy="58773"/>
      </dsp:txXfrm>
    </dsp:sp>
    <dsp:sp modelId="{1BB71EF3-E396-3D4B-90DD-1767E4C4A047}">
      <dsp:nvSpPr>
        <dsp:cNvPr id="0" name=""/>
        <dsp:cNvSpPr/>
      </dsp:nvSpPr>
      <dsp:spPr>
        <a:xfrm>
          <a:off x="3100410" y="412022"/>
          <a:ext cx="1429042" cy="7145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50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数据分析</a:t>
          </a:r>
          <a:endParaRPr lang="zh-CN" altLang="en-US" sz="250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3121338" y="432950"/>
        <a:ext cx="1387186" cy="672665"/>
      </dsp:txXfrm>
    </dsp:sp>
    <dsp:sp modelId="{1C7688B3-191C-C84F-A83B-4CE8A3C14715}">
      <dsp:nvSpPr>
        <dsp:cNvPr id="0" name=""/>
        <dsp:cNvSpPr/>
      </dsp:nvSpPr>
      <dsp:spPr>
        <a:xfrm rot="19457599">
          <a:off x="4463287" y="547796"/>
          <a:ext cx="703948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703948" y="160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4797662" y="546259"/>
        <a:ext cx="35197" cy="35197"/>
      </dsp:txXfrm>
    </dsp:sp>
    <dsp:sp modelId="{6403949A-A754-BE4A-9286-DA0579B5A93B}">
      <dsp:nvSpPr>
        <dsp:cNvPr id="0" name=""/>
        <dsp:cNvSpPr/>
      </dsp:nvSpPr>
      <dsp:spPr>
        <a:xfrm>
          <a:off x="5101069" y="1172"/>
          <a:ext cx="1429042" cy="7145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50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大数据</a:t>
          </a:r>
          <a:endParaRPr lang="zh-CN" altLang="en-US" sz="250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5121997" y="22100"/>
        <a:ext cx="1387186" cy="672665"/>
      </dsp:txXfrm>
    </dsp:sp>
    <dsp:sp modelId="{AD245AA6-4D8B-8145-ADEC-CB485C8CB6E3}">
      <dsp:nvSpPr>
        <dsp:cNvPr id="0" name=""/>
        <dsp:cNvSpPr/>
      </dsp:nvSpPr>
      <dsp:spPr>
        <a:xfrm rot="2142401">
          <a:off x="4463287" y="958645"/>
          <a:ext cx="703948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703948" y="160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4797662" y="957109"/>
        <a:ext cx="35197" cy="35197"/>
      </dsp:txXfrm>
    </dsp:sp>
    <dsp:sp modelId="{83E29996-45B6-6340-9D8F-158A14C16E4E}">
      <dsp:nvSpPr>
        <dsp:cNvPr id="0" name=""/>
        <dsp:cNvSpPr/>
      </dsp:nvSpPr>
      <dsp:spPr>
        <a:xfrm>
          <a:off x="5101069" y="822872"/>
          <a:ext cx="1429042" cy="7145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50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日志</a:t>
          </a:r>
          <a:endParaRPr lang="zh-CN" altLang="en-US" sz="250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5121997" y="843800"/>
        <a:ext cx="1387186" cy="672665"/>
      </dsp:txXfrm>
    </dsp:sp>
    <dsp:sp modelId="{C387EFCB-EE49-D245-8AB0-A60CCCCBA8D7}">
      <dsp:nvSpPr>
        <dsp:cNvPr id="0" name=""/>
        <dsp:cNvSpPr/>
      </dsp:nvSpPr>
      <dsp:spPr>
        <a:xfrm rot="3654187">
          <a:off x="2226867" y="2293907"/>
          <a:ext cx="1175469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175469" y="1606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2785215" y="2280582"/>
        <a:ext cx="58773" cy="58773"/>
      </dsp:txXfrm>
    </dsp:sp>
    <dsp:sp modelId="{32E37822-E268-774B-8029-6664286DB818}">
      <dsp:nvSpPr>
        <dsp:cNvPr id="0" name=""/>
        <dsp:cNvSpPr/>
      </dsp:nvSpPr>
      <dsp:spPr>
        <a:xfrm>
          <a:off x="3100410" y="2466270"/>
          <a:ext cx="1429042" cy="7145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50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业务对接</a:t>
          </a:r>
          <a:endParaRPr lang="zh-CN" altLang="en-US" sz="250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3121338" y="2487198"/>
        <a:ext cx="1387186" cy="672665"/>
      </dsp:txXfrm>
    </dsp:sp>
    <dsp:sp modelId="{4D8D9B72-E101-2E48-9C71-7AFDCF1D1094}">
      <dsp:nvSpPr>
        <dsp:cNvPr id="0" name=""/>
        <dsp:cNvSpPr/>
      </dsp:nvSpPr>
      <dsp:spPr>
        <a:xfrm rot="18289469">
          <a:off x="4314777" y="2396619"/>
          <a:ext cx="1000967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000967" y="160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4790237" y="2387657"/>
        <a:ext cx="50048" cy="50048"/>
      </dsp:txXfrm>
    </dsp:sp>
    <dsp:sp modelId="{FE951AE3-97A7-D341-BFF0-6666C47E9973}">
      <dsp:nvSpPr>
        <dsp:cNvPr id="0" name=""/>
        <dsp:cNvSpPr/>
      </dsp:nvSpPr>
      <dsp:spPr>
        <a:xfrm>
          <a:off x="5101069" y="1644571"/>
          <a:ext cx="1429042" cy="7145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50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ITSM</a:t>
          </a:r>
          <a:endParaRPr lang="zh-CN" altLang="en-US" sz="250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5121997" y="1665499"/>
        <a:ext cx="1387186" cy="672665"/>
      </dsp:txXfrm>
    </dsp:sp>
    <dsp:sp modelId="{0A710ACD-AED0-0949-933E-9C6DA0A050FB}">
      <dsp:nvSpPr>
        <dsp:cNvPr id="0" name=""/>
        <dsp:cNvSpPr/>
      </dsp:nvSpPr>
      <dsp:spPr>
        <a:xfrm>
          <a:off x="4529452" y="2807469"/>
          <a:ext cx="571616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571616" y="160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4800970" y="2809240"/>
        <a:ext cx="28580" cy="28580"/>
      </dsp:txXfrm>
    </dsp:sp>
    <dsp:sp modelId="{83D67E40-91A4-BD48-BD0F-71FFA39D68E4}">
      <dsp:nvSpPr>
        <dsp:cNvPr id="0" name=""/>
        <dsp:cNvSpPr/>
      </dsp:nvSpPr>
      <dsp:spPr>
        <a:xfrm>
          <a:off x="5101069" y="2466270"/>
          <a:ext cx="1429042" cy="7145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50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CRM</a:t>
          </a:r>
          <a:endParaRPr lang="zh-CN" altLang="en-US" sz="250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5121997" y="2487198"/>
        <a:ext cx="1387186" cy="672665"/>
      </dsp:txXfrm>
    </dsp:sp>
    <dsp:sp modelId="{A67D2BA9-CA02-3949-8E29-D0D5AE277A03}">
      <dsp:nvSpPr>
        <dsp:cNvPr id="0" name=""/>
        <dsp:cNvSpPr/>
      </dsp:nvSpPr>
      <dsp:spPr>
        <a:xfrm rot="3310531">
          <a:off x="4314777" y="3218318"/>
          <a:ext cx="1000967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000967" y="160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4790237" y="3209356"/>
        <a:ext cx="50048" cy="50048"/>
      </dsp:txXfrm>
    </dsp:sp>
    <dsp:sp modelId="{36F46235-71EF-CB42-B38C-F76FAE3EB18E}">
      <dsp:nvSpPr>
        <dsp:cNvPr id="0" name=""/>
        <dsp:cNvSpPr/>
      </dsp:nvSpPr>
      <dsp:spPr>
        <a:xfrm>
          <a:off x="5101069" y="3287969"/>
          <a:ext cx="1429042" cy="7145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50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传感器</a:t>
          </a:r>
          <a:endParaRPr lang="zh-CN" altLang="en-US" sz="250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5121997" y="3308897"/>
        <a:ext cx="1387186" cy="6726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image" Target="../media/image2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image" Target="../media/image34.emf"/><Relationship Id="rId4" Type="http://schemas.openxmlformats.org/officeDocument/2006/relationships/image" Target="../media/image3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2016/2/23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91863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2016/2/23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3876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82337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6171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1282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AA1BF-EDF5-4B37-94C2-7ABE97CB820A}" type="datetime1">
              <a:rPr lang="zh-CN" altLang="en-US" smtClean="0"/>
              <a:t>2016/2/23</a:t>
            </a:fld>
            <a:endParaRPr lang="zh-CN" altLang="en-US" smtClean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56A7B-9554-4CE4-AD4F-6A68902B9F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AA1BF-EDF5-4B37-94C2-7ABE97CB820A}" type="datetime1">
              <a:rPr lang="zh-CN" altLang="en-US" smtClean="0"/>
              <a:t>2016/2/23</a:t>
            </a:fld>
            <a:endParaRPr lang="zh-CN" altLang="en-US" smtClean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56A7B-9554-4CE4-AD4F-6A68902B9F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AA1BF-EDF5-4B37-94C2-7ABE97CB820A}" type="datetime1">
              <a:rPr lang="zh-CN" altLang="en-US" smtClean="0"/>
              <a:t>2016/2/23</a:t>
            </a:fld>
            <a:endParaRPr lang="zh-CN" altLang="en-US" smtClean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56A7B-9554-4CE4-AD4F-6A68902B9F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442" y="274638"/>
            <a:ext cx="10973117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</p:spPr>
        <p:txBody>
          <a:bodyPr/>
          <a:lstStyle>
            <a:lvl1pPr>
              <a:defRPr/>
            </a:lvl1pPr>
          </a:lstStyle>
          <a:p>
            <a:fld id="{CD95487C-D9A0-4087-93C7-A3D491231178}" type="datetime1">
              <a:rPr lang="zh-CN" altLang="en-US"/>
              <a:t>2016/2/23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66104" y="6356351"/>
            <a:ext cx="3861381" cy="365125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738500" y="6356351"/>
            <a:ext cx="2844059" cy="365125"/>
          </a:xfrm>
        </p:spPr>
        <p:txBody>
          <a:bodyPr/>
          <a:lstStyle>
            <a:lvl1pPr>
              <a:defRPr/>
            </a:lvl1pPr>
          </a:lstStyle>
          <a:p>
            <a:fld id="{4EA909C9-518D-4FE0-81CA-3E9CD5535AF4}" type="slidenum">
              <a:rPr lang="zh-CN" altLang="en-US"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AA1BF-EDF5-4B37-94C2-7ABE97CB820A}" type="datetime1">
              <a:rPr lang="zh-CN" altLang="en-US" smtClean="0"/>
              <a:t>2016/2/23</a:t>
            </a:fld>
            <a:endParaRPr lang="zh-CN" altLang="en-US" smtClean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56A7B-9554-4CE4-AD4F-6A68902B9F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AA1BF-EDF5-4B37-94C2-7ABE97CB820A}" type="datetime1">
              <a:rPr lang="zh-CN" altLang="en-US" smtClean="0"/>
              <a:t>2016/2/23</a:t>
            </a:fld>
            <a:endParaRPr lang="zh-CN" altLang="en-US" smtClean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56A7B-9554-4CE4-AD4F-6A68902B9F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AA1BF-EDF5-4B37-94C2-7ABE97CB820A}" type="datetime1">
              <a:rPr lang="zh-CN" altLang="en-US" smtClean="0"/>
              <a:t>2016/2/23</a:t>
            </a:fld>
            <a:endParaRPr lang="zh-CN" altLang="en-US" smtClean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56A7B-9554-4CE4-AD4F-6A68902B9F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AA1BF-EDF5-4B37-94C2-7ABE97CB820A}" type="datetime1">
              <a:rPr lang="zh-CN" altLang="en-US" smtClean="0"/>
              <a:t>2016/2/23</a:t>
            </a:fld>
            <a:endParaRPr lang="zh-CN" altLang="en-US" smtClean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56A7B-9554-4CE4-AD4F-6A68902B9F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AA1BF-EDF5-4B37-94C2-7ABE97CB820A}" type="datetime1">
              <a:rPr lang="zh-CN" altLang="en-US" smtClean="0"/>
              <a:t>2016/2/23</a:t>
            </a:fld>
            <a:endParaRPr lang="zh-CN" altLang="en-US" smtClean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56A7B-9554-4CE4-AD4F-6A68902B9F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AA1BF-EDF5-4B37-94C2-7ABE97CB820A}" type="datetime1">
              <a:rPr lang="zh-CN" altLang="en-US" smtClean="0"/>
              <a:t>2016/2/23</a:t>
            </a:fld>
            <a:endParaRPr lang="zh-CN" altLang="en-US" smtClean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56A7B-9554-4CE4-AD4F-6A68902B9F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AA1BF-EDF5-4B37-94C2-7ABE97CB820A}" type="datetime1">
              <a:rPr lang="zh-CN" altLang="en-US" smtClean="0"/>
              <a:t>2016/2/23</a:t>
            </a:fld>
            <a:endParaRPr lang="zh-CN" altLang="en-US" smtClean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56A7B-9554-4CE4-AD4F-6A68902B9F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AA1BF-EDF5-4B37-94C2-7ABE97CB820A}" type="datetime1">
              <a:rPr lang="zh-CN" altLang="en-US" smtClean="0"/>
              <a:t>2016/2/23</a:t>
            </a:fld>
            <a:endParaRPr lang="zh-CN" altLang="en-US" smtClean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56A7B-9554-4CE4-AD4F-6A68902B9F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DAA1BF-EDF5-4B37-94C2-7ABE97CB820A}" type="datetime1">
              <a:rPr lang="zh-CN" altLang="en-US" smtClean="0"/>
              <a:t>2016/2/23</a:t>
            </a:fld>
            <a:endParaRPr lang="zh-CN" altLang="en-US" smtClean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656A7B-9554-4CE4-AD4F-6A68902B9F6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3" Type="http://schemas.openxmlformats.org/officeDocument/2006/relationships/image" Target="../media/image7.png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9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image" Target="../media/image19.pn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3.png"/><Relationship Id="rId1" Type="http://schemas.openxmlformats.org/officeDocument/2006/relationships/vmlDrawing" Target="../drawings/vmlDrawing3.vml"/><Relationship Id="rId6" Type="http://schemas.openxmlformats.org/officeDocument/2006/relationships/image" Target="../media/image10.jpeg"/><Relationship Id="rId11" Type="http://schemas.openxmlformats.org/officeDocument/2006/relationships/image" Target="../media/image14.png"/><Relationship Id="rId5" Type="http://schemas.openxmlformats.org/officeDocument/2006/relationships/image" Target="../media/image9.jpeg"/><Relationship Id="rId15" Type="http://schemas.openxmlformats.org/officeDocument/2006/relationships/image" Target="../media/image32.png"/><Relationship Id="rId10" Type="http://schemas.openxmlformats.org/officeDocument/2006/relationships/image" Target="../media/image12.wmf"/><Relationship Id="rId4" Type="http://schemas.openxmlformats.org/officeDocument/2006/relationships/image" Target="../media/image8.jpeg"/><Relationship Id="rId9" Type="http://schemas.openxmlformats.org/officeDocument/2006/relationships/image" Target="../media/image5.png"/><Relationship Id="rId1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image" Target="../media/image7.png"/><Relationship Id="rId7" Type="http://schemas.openxmlformats.org/officeDocument/2006/relationships/image" Target="../media/image35.emf"/><Relationship Id="rId12" Type="http://schemas.openxmlformats.org/officeDocument/2006/relationships/image" Target="../media/image3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37.emf"/><Relationship Id="rId5" Type="http://schemas.openxmlformats.org/officeDocument/2006/relationships/image" Target="../media/image34.emf"/><Relationship Id="rId10" Type="http://schemas.openxmlformats.org/officeDocument/2006/relationships/oleObject" Target="../embeddings/oleObject9.bin"/><Relationship Id="rId4" Type="http://schemas.openxmlformats.org/officeDocument/2006/relationships/oleObject" Target="../embeddings/oleObject6.bin"/><Relationship Id="rId9" Type="http://schemas.openxmlformats.org/officeDocument/2006/relationships/image" Target="../media/image36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emf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12" Type="http://schemas.openxmlformats.org/officeDocument/2006/relationships/image" Target="../media/image5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0.jpeg"/><Relationship Id="rId11" Type="http://schemas.openxmlformats.org/officeDocument/2006/relationships/image" Target="../media/image49.wmf"/><Relationship Id="rId5" Type="http://schemas.openxmlformats.org/officeDocument/2006/relationships/image" Target="../media/image9.jpeg"/><Relationship Id="rId10" Type="http://schemas.openxmlformats.org/officeDocument/2006/relationships/image" Target="../media/image48.wmf"/><Relationship Id="rId4" Type="http://schemas.openxmlformats.org/officeDocument/2006/relationships/image" Target="../media/image8.jpeg"/><Relationship Id="rId9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12" Type="http://schemas.openxmlformats.org/officeDocument/2006/relationships/image" Target="../media/image6.emf"/><Relationship Id="rId17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jpeg"/><Relationship Id="rId11" Type="http://schemas.openxmlformats.org/officeDocument/2006/relationships/oleObject" Target="../embeddings/oleObject2.bin"/><Relationship Id="rId5" Type="http://schemas.openxmlformats.org/officeDocument/2006/relationships/image" Target="../media/image9.jpeg"/><Relationship Id="rId15" Type="http://schemas.openxmlformats.org/officeDocument/2006/relationships/image" Target="../media/image15.png"/><Relationship Id="rId10" Type="http://schemas.openxmlformats.org/officeDocument/2006/relationships/image" Target="../media/image12.wmf"/><Relationship Id="rId19" Type="http://schemas.openxmlformats.org/officeDocument/2006/relationships/image" Target="../media/image19.png"/><Relationship Id="rId4" Type="http://schemas.openxmlformats.org/officeDocument/2006/relationships/image" Target="../media/image8.jpeg"/><Relationship Id="rId9" Type="http://schemas.openxmlformats.org/officeDocument/2006/relationships/image" Target="../media/image5.png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3" Type="http://schemas.microsoft.com/office/2007/relationships/hdphoto" Target="../media/hdphoto1.wdp"/><Relationship Id="rId7" Type="http://schemas.openxmlformats.org/officeDocument/2006/relationships/image" Target="../media/image24.em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emf"/><Relationship Id="rId11" Type="http://schemas.openxmlformats.org/officeDocument/2006/relationships/image" Target="../media/image28.png"/><Relationship Id="rId5" Type="http://schemas.openxmlformats.org/officeDocument/2006/relationships/image" Target="../media/image22.emf"/><Relationship Id="rId10" Type="http://schemas.openxmlformats.org/officeDocument/2006/relationships/image" Target="../media/image27.emf"/><Relationship Id="rId4" Type="http://schemas.openxmlformats.org/officeDocument/2006/relationships/image" Target="../media/image7.png"/><Relationship Id="rId9" Type="http://schemas.openxmlformats.org/officeDocument/2006/relationships/image" Target="../media/image2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33706"/>
            <a:ext cx="12192000" cy="3324294"/>
          </a:xfrm>
          <a:prstGeom prst="rect">
            <a:avLst/>
          </a:prstGeom>
        </p:spPr>
      </p:pic>
      <p:sp>
        <p:nvSpPr>
          <p:cNvPr id="3080" name="TextBox 4"/>
          <p:cNvSpPr>
            <a:spLocks noChangeArrowheads="1"/>
          </p:cNvSpPr>
          <p:nvPr/>
        </p:nvSpPr>
        <p:spPr bwMode="auto">
          <a:xfrm>
            <a:off x="1905569" y="1990924"/>
            <a:ext cx="8193718" cy="10156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r>
              <a:rPr lang="zh-CN" altLang="en-US" sz="6000" b="1" dirty="0" smtClean="0">
                <a:solidFill>
                  <a:schemeClr val="accent5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蓝海卓越云</a:t>
            </a:r>
            <a:r>
              <a:rPr lang="en-US" altLang="zh-CN" sz="6000" b="1" dirty="0" smtClean="0">
                <a:solidFill>
                  <a:schemeClr val="accent5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AC</a:t>
            </a:r>
            <a:r>
              <a:rPr lang="zh-CN" altLang="en-US" sz="6000" b="1" dirty="0" smtClean="0">
                <a:solidFill>
                  <a:schemeClr val="accent5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平台介绍</a:t>
            </a:r>
            <a:endParaRPr lang="zh-CN" altLang="en-US" sz="6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086" name="Text Box 62"/>
          <p:cNvSpPr>
            <a:spLocks noChangeArrowheads="1"/>
          </p:cNvSpPr>
          <p:nvPr/>
        </p:nvSpPr>
        <p:spPr bwMode="auto">
          <a:xfrm>
            <a:off x="9324792" y="6443979"/>
            <a:ext cx="2799315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zh-CN" altLang="en-US" sz="1600" b="1" dirty="0" smtClean="0">
                <a:solidFill>
                  <a:schemeClr val="accent5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科技开创蓝海  专业成就卓越</a:t>
            </a:r>
            <a:endParaRPr lang="zh-CN" altLang="en-US" sz="1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13" y="374818"/>
            <a:ext cx="2450597" cy="716281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5487C-D9A0-4087-93C7-A3D491231178}" type="datetime1">
              <a:rPr lang="zh-CN" altLang="en-US"/>
              <a:t>2016/2/23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0" grpId="0" bldLvl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AA1BF-EDF5-4B37-94C2-7ABE97CB820A}" type="datetime1">
              <a:rPr lang="zh-CN" altLang="en-US" smtClean="0"/>
              <a:t>2016/2/23</a:t>
            </a:fld>
            <a:endParaRPr lang="zh-CN" altLang="en-US" dirty="0" smtClean="0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56A7B-9554-4CE4-AD4F-6A68902B9F6A}" type="slidenum">
              <a:rPr lang="zh-CN" altLang="en-US" smtClean="0"/>
              <a:t>10</a:t>
            </a:fld>
            <a:endParaRPr lang="zh-CN" altLang="en-US" dirty="0"/>
          </a:p>
        </p:txBody>
      </p:sp>
      <p:sp>
        <p:nvSpPr>
          <p:cNvPr id="22" name="矩形 1"/>
          <p:cNvSpPr>
            <a:spLocks noChangeArrowheads="1"/>
          </p:cNvSpPr>
          <p:nvPr/>
        </p:nvSpPr>
        <p:spPr bwMode="auto">
          <a:xfrm>
            <a:off x="1744308" y="892"/>
            <a:ext cx="9044732" cy="676134"/>
          </a:xfrm>
          <a:prstGeom prst="rect">
            <a:avLst/>
          </a:prstGeom>
          <a:solidFill>
            <a:srgbClr val="009BD2"/>
          </a:solidFill>
          <a:ln>
            <a:noFill/>
          </a:ln>
        </p:spPr>
        <p:txBody>
          <a:bodyPr anchor="ctr"/>
          <a:lstStyle/>
          <a:p>
            <a:endParaRPr lang="zh-CN" altLang="zh-CN" sz="1800" dirty="0">
              <a:solidFill>
                <a:srgbClr val="FFFFFF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23" name="直接连接符 6"/>
          <p:cNvSpPr>
            <a:spLocks noChangeShapeType="1"/>
          </p:cNvSpPr>
          <p:nvPr/>
        </p:nvSpPr>
        <p:spPr bwMode="auto">
          <a:xfrm flipH="1">
            <a:off x="1910007" y="141348"/>
            <a:ext cx="6023" cy="402327"/>
          </a:xfrm>
          <a:prstGeom prst="line">
            <a:avLst/>
          </a:prstGeom>
          <a:noFill/>
          <a:ln w="9525" cap="flat" cmpd="sng">
            <a:solidFill>
              <a:schemeClr val="bg1"/>
            </a:solidFill>
            <a:round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24" name="TextBox 8"/>
          <p:cNvSpPr>
            <a:spLocks noChangeArrowheads="1"/>
          </p:cNvSpPr>
          <p:nvPr/>
        </p:nvSpPr>
        <p:spPr bwMode="auto">
          <a:xfrm>
            <a:off x="1964911" y="73856"/>
            <a:ext cx="5868984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可集成的云管理平台</a:t>
            </a:r>
            <a:endParaRPr lang="zh-CN" altLang="en-US" sz="2800" dirty="0"/>
          </a:p>
        </p:txBody>
      </p:sp>
      <p:sp>
        <p:nvSpPr>
          <p:cNvPr id="25" name="深色1"/>
          <p:cNvSpPr>
            <a:spLocks noChangeArrowheads="1"/>
          </p:cNvSpPr>
          <p:nvPr/>
        </p:nvSpPr>
        <p:spPr bwMode="auto">
          <a:xfrm>
            <a:off x="-4761" y="1286433"/>
            <a:ext cx="2659958" cy="4427972"/>
          </a:xfrm>
          <a:custGeom>
            <a:avLst/>
            <a:gdLst>
              <a:gd name="T0" fmla="*/ 0 w 2662394"/>
              <a:gd name="T1" fmla="*/ 0 h 4430712"/>
              <a:gd name="T2" fmla="*/ 2662394 w 2662394"/>
              <a:gd name="T3" fmla="*/ 4430712 h 4430712"/>
            </a:gdLst>
            <a:ahLst/>
            <a:cxnLst/>
            <a:rect l="T0" t="T1" r="T2" b="T3"/>
            <a:pathLst/>
          </a:custGeom>
          <a:gradFill rotWithShape="1">
            <a:gsLst>
              <a:gs pos="0">
                <a:srgbClr val="7BABFF"/>
              </a:gs>
              <a:gs pos="100000">
                <a:srgbClr val="2676FF"/>
              </a:gs>
            </a:gsLst>
            <a:lin ang="5400000" scaled="1"/>
          </a:gra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lnSpc>
                <a:spcPct val="120000"/>
              </a:lnSpc>
            </a:pPr>
            <a:endParaRPr lang="zh-CN" altLang="zh-CN" sz="1800" b="1" i="1">
              <a:solidFill>
                <a:srgbClr val="FFFFFF"/>
              </a:solidFill>
              <a:latin typeface="Calibri" pitchFamily="34" charset="0"/>
              <a:ea typeface="微软雅黑" pitchFamily="34" charset="-122"/>
              <a:sym typeface="宋体" pitchFamily="2" charset="-122"/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07" y="173887"/>
            <a:ext cx="1265149" cy="369788"/>
          </a:xfrm>
          <a:prstGeom prst="rect">
            <a:avLst/>
          </a:prstGeom>
        </p:spPr>
      </p:pic>
      <p:sp>
        <p:nvSpPr>
          <p:cNvPr id="30" name="TextBox 53"/>
          <p:cNvSpPr>
            <a:spLocks noChangeAspect="1" noChangeArrowheads="1"/>
          </p:cNvSpPr>
          <p:nvPr/>
        </p:nvSpPr>
        <p:spPr bwMode="auto">
          <a:xfrm>
            <a:off x="1296988" y="850900"/>
            <a:ext cx="5448300" cy="40011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zh-CN" altLang="en-US" sz="2000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无缝集成到产业链中</a:t>
            </a:r>
            <a:endParaRPr lang="zh-CN" altLang="en-US" dirty="0"/>
          </a:p>
        </p:txBody>
      </p:sp>
      <p:sp>
        <p:nvSpPr>
          <p:cNvPr id="31" name="矩形 16"/>
          <p:cNvSpPr>
            <a:spLocks noChangeArrowheads="1"/>
          </p:cNvSpPr>
          <p:nvPr/>
        </p:nvSpPr>
        <p:spPr bwMode="auto">
          <a:xfrm>
            <a:off x="1101725" y="850900"/>
            <a:ext cx="98425" cy="40005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C000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33" name="日期占位符 1"/>
          <p:cNvSpPr txBox="1"/>
          <p:nvPr/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800" dirty="0">
              <a:solidFill>
                <a:schemeClr val="tx1"/>
              </a:solidFill>
            </a:endParaRPr>
          </a:p>
        </p:txBody>
      </p:sp>
      <p:sp>
        <p:nvSpPr>
          <p:cNvPr id="34" name="矩形 33"/>
          <p:cNvSpPr>
            <a:spLocks noChangeArrowheads="1"/>
          </p:cNvSpPr>
          <p:nvPr/>
        </p:nvSpPr>
        <p:spPr bwMode="auto">
          <a:xfrm>
            <a:off x="11027076" y="173886"/>
            <a:ext cx="1091916" cy="36979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zh-CN" altLang="en-US" sz="160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第    页</a:t>
            </a:r>
            <a:endParaRPr lang="zh-CN" altLang="en-US" sz="1800"/>
          </a:p>
        </p:txBody>
      </p:sp>
      <p:sp>
        <p:nvSpPr>
          <p:cNvPr id="35" name="灯片编号占位符 7"/>
          <p:cNvSpPr>
            <a:spLocks noGrp="1"/>
          </p:cNvSpPr>
          <p:nvPr/>
        </p:nvSpPr>
        <p:spPr>
          <a:xfrm>
            <a:off x="11176635" y="170815"/>
            <a:ext cx="4210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A909C9-518D-4FE0-81CA-3E9CD5535AF4}" type="slidenum">
              <a:rPr lang="zh-CN" altLang="en-US">
                <a:solidFill>
                  <a:srgbClr val="00B0F0"/>
                </a:solidFill>
              </a:rPr>
              <a:t>10</a:t>
            </a:fld>
            <a:endParaRPr lang="zh-CN" altLang="en-US" sz="1800">
              <a:solidFill>
                <a:srgbClr val="00B0F0"/>
              </a:solidFill>
            </a:endParaRPr>
          </a:p>
        </p:txBody>
      </p:sp>
      <p:graphicFrame>
        <p:nvGraphicFramePr>
          <p:cNvPr id="7" name="图表 6"/>
          <p:cNvGraphicFramePr/>
          <p:nvPr>
            <p:extLst>
              <p:ext uri="{D42A27DB-BD31-4B8C-83A1-F6EECF244321}">
                <p14:modId xmlns:p14="http://schemas.microsoft.com/office/powerpoint/2010/main" val="1819241319"/>
              </p:ext>
            </p:extLst>
          </p:nvPr>
        </p:nvGraphicFramePr>
        <p:xfrm>
          <a:off x="487910" y="1548549"/>
          <a:ext cx="7766621" cy="48297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图表 7"/>
          <p:cNvGraphicFramePr/>
          <p:nvPr>
            <p:extLst>
              <p:ext uri="{D42A27DB-BD31-4B8C-83A1-F6EECF244321}">
                <p14:modId xmlns:p14="http://schemas.microsoft.com/office/powerpoint/2010/main" val="940805086"/>
              </p:ext>
            </p:extLst>
          </p:nvPr>
        </p:nvGraphicFramePr>
        <p:xfrm>
          <a:off x="4906593" y="883567"/>
          <a:ext cx="7285407" cy="4003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ldLvl="0" animBg="1" autoUpdateAnimBg="0"/>
      <p:bldP spid="30" grpId="0" bldLvl="0" autoUpdateAnimBg="0"/>
      <p:bldP spid="31" grpId="0" bldLvl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6"/>
          <p:cNvSpPr>
            <a:spLocks noChangeArrowheads="1"/>
          </p:cNvSpPr>
          <p:nvPr/>
        </p:nvSpPr>
        <p:spPr bwMode="auto">
          <a:xfrm>
            <a:off x="914400" y="1169035"/>
            <a:ext cx="10081895" cy="5257165"/>
          </a:xfrm>
          <a:prstGeom prst="roundRect">
            <a:avLst>
              <a:gd name="adj" fmla="val 0"/>
            </a:avLst>
          </a:prstGeom>
          <a:solidFill>
            <a:srgbClr val="F0F0F0"/>
          </a:solidFill>
          <a:ln>
            <a:noFill/>
          </a:ln>
        </p:spPr>
        <p:txBody>
          <a:bodyPr anchor="ctr"/>
          <a:lstStyle/>
          <a:p>
            <a:endParaRPr lang="zh-CN" altLang="zh-CN" dirty="0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63490" name="矩形 1"/>
          <p:cNvSpPr>
            <a:spLocks noChangeArrowheads="1"/>
          </p:cNvSpPr>
          <p:nvPr/>
        </p:nvSpPr>
        <p:spPr bwMode="auto">
          <a:xfrm>
            <a:off x="1744308" y="892"/>
            <a:ext cx="9044732" cy="676134"/>
          </a:xfrm>
          <a:prstGeom prst="rect">
            <a:avLst/>
          </a:prstGeom>
          <a:solidFill>
            <a:srgbClr val="009BD2"/>
          </a:solidFill>
          <a:ln>
            <a:noFill/>
          </a:ln>
        </p:spPr>
        <p:txBody>
          <a:bodyPr anchor="ctr"/>
          <a:lstStyle/>
          <a:p>
            <a:endParaRPr lang="zh-CN" altLang="zh-CN" sz="1800">
              <a:solidFill>
                <a:srgbClr val="FFFFFF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63495" name="直接连接符 6"/>
          <p:cNvSpPr>
            <a:spLocks noChangeShapeType="1"/>
          </p:cNvSpPr>
          <p:nvPr/>
        </p:nvSpPr>
        <p:spPr bwMode="auto">
          <a:xfrm flipH="1">
            <a:off x="1910007" y="141348"/>
            <a:ext cx="6023" cy="402327"/>
          </a:xfrm>
          <a:prstGeom prst="line">
            <a:avLst/>
          </a:prstGeom>
          <a:noFill/>
          <a:ln w="9525" cap="flat" cmpd="sng">
            <a:solidFill>
              <a:schemeClr val="bg1"/>
            </a:solidFill>
            <a:round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63497" name="TextBox 8"/>
          <p:cNvSpPr>
            <a:spLocks noChangeArrowheads="1"/>
          </p:cNvSpPr>
          <p:nvPr/>
        </p:nvSpPr>
        <p:spPr bwMode="auto">
          <a:xfrm>
            <a:off x="1964911" y="73856"/>
            <a:ext cx="5416964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与友商产品对比</a:t>
            </a:r>
            <a:endParaRPr lang="zh-CN" altLang="en-US" sz="2800" dirty="0"/>
          </a:p>
        </p:txBody>
      </p:sp>
      <p:sp>
        <p:nvSpPr>
          <p:cNvPr id="63499" name="等腰三角形 10"/>
          <p:cNvSpPr>
            <a:spLocks noChangeArrowheads="1"/>
          </p:cNvSpPr>
          <p:nvPr/>
        </p:nvSpPr>
        <p:spPr bwMode="auto">
          <a:xfrm flipV="1">
            <a:off x="8826199" y="677026"/>
            <a:ext cx="280601" cy="161883"/>
          </a:xfrm>
          <a:prstGeom prst="triangle">
            <a:avLst>
              <a:gd name="adj" fmla="val 50000"/>
            </a:avLst>
          </a:prstGeom>
          <a:solidFill>
            <a:srgbClr val="009BD2"/>
          </a:solidFill>
          <a:ln>
            <a:noFill/>
          </a:ln>
        </p:spPr>
        <p:txBody>
          <a:bodyPr anchor="ctr"/>
          <a:lstStyle/>
          <a:p>
            <a:endParaRPr lang="zh-CN" altLang="zh-CN" sz="1800">
              <a:solidFill>
                <a:srgbClr val="FFFFFF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63506" name="深色1"/>
          <p:cNvSpPr>
            <a:spLocks noChangeArrowheads="1"/>
          </p:cNvSpPr>
          <p:nvPr/>
        </p:nvSpPr>
        <p:spPr bwMode="auto">
          <a:xfrm>
            <a:off x="-4761" y="1286433"/>
            <a:ext cx="2659958" cy="4427972"/>
          </a:xfrm>
          <a:custGeom>
            <a:avLst/>
            <a:gdLst>
              <a:gd name="T0" fmla="*/ 0 w 2662394"/>
              <a:gd name="T1" fmla="*/ 0 h 4430712"/>
              <a:gd name="T2" fmla="*/ 2662394 w 2662394"/>
              <a:gd name="T3" fmla="*/ 4430712 h 4430712"/>
            </a:gdLst>
            <a:ahLst/>
            <a:cxnLst/>
            <a:rect l="T0" t="T1" r="T2" b="T3"/>
            <a:pathLst/>
          </a:custGeom>
          <a:gradFill rotWithShape="1">
            <a:gsLst>
              <a:gs pos="0">
                <a:srgbClr val="7BABFF"/>
              </a:gs>
              <a:gs pos="100000">
                <a:srgbClr val="2676FF"/>
              </a:gs>
            </a:gsLst>
            <a:lin ang="5400000" scaled="1"/>
          </a:gra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lnSpc>
                <a:spcPct val="120000"/>
              </a:lnSpc>
            </a:pPr>
            <a:endParaRPr lang="zh-CN" altLang="zh-CN" sz="1800" b="1" i="1">
              <a:solidFill>
                <a:srgbClr val="FFFFFF"/>
              </a:solidFill>
              <a:latin typeface="Calibri" pitchFamily="34" charset="0"/>
              <a:ea typeface="微软雅黑" pitchFamily="34" charset="-122"/>
              <a:sym typeface="宋体" pitchFamily="2" charset="-122"/>
            </a:endParaRPr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07" y="173887"/>
            <a:ext cx="1265149" cy="369788"/>
          </a:xfrm>
          <a:prstGeom prst="rect">
            <a:avLst/>
          </a:pr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5487C-D9A0-4087-93C7-A3D491231178}" type="datetime1">
              <a:rPr lang="zh-CN" altLang="en-US"/>
              <a:t>2016/2/23</a:t>
            </a:fld>
            <a:endParaRPr lang="zh-CN" altLang="en-US" sz="1800" dirty="0">
              <a:solidFill>
                <a:schemeClr val="tx1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909C9-518D-4FE0-81CA-3E9CD5535AF4}" type="slidenum">
              <a:rPr lang="zh-CN" altLang="en-US"/>
              <a:t>11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11027076" y="173886"/>
            <a:ext cx="1091916" cy="36979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zh-CN" altLang="en-US" sz="160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第    页</a:t>
            </a:r>
            <a:endParaRPr lang="zh-CN" altLang="en-US" sz="1800"/>
          </a:p>
        </p:txBody>
      </p:sp>
      <p:sp>
        <p:nvSpPr>
          <p:cNvPr id="8" name="灯片编号占位符 7"/>
          <p:cNvSpPr>
            <a:spLocks noGrp="1"/>
          </p:cNvSpPr>
          <p:nvPr/>
        </p:nvSpPr>
        <p:spPr>
          <a:xfrm>
            <a:off x="11176635" y="170815"/>
            <a:ext cx="4210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A909C9-518D-4FE0-81CA-3E9CD5535AF4}" type="slidenum">
              <a:rPr lang="zh-CN" altLang="en-US">
                <a:solidFill>
                  <a:srgbClr val="00B0F0"/>
                </a:solidFill>
              </a:rPr>
              <a:t>11</a:t>
            </a:fld>
            <a:endParaRPr lang="zh-CN" altLang="en-US" sz="1800">
              <a:solidFill>
                <a:srgbClr val="00B0F0"/>
              </a:solidFill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/>
        </p:nvGraphicFramePr>
        <p:xfrm>
          <a:off x="930321" y="1000264"/>
          <a:ext cx="10056322" cy="56676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7934"/>
                <a:gridCol w="2382796"/>
                <a:gridCol w="2382796"/>
                <a:gridCol w="2382796"/>
              </a:tblGrid>
              <a:tr h="501041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项目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err="1" smtClean="0"/>
                        <a:t>meraki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dirty="0"/>
                        <a:t>H3C</a:t>
                      </a:r>
                      <a:r>
                        <a:rPr lang="zh-CN" altLang="en-US" dirty="0"/>
                        <a:t>绿洲平台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蓝海卓越</a:t>
                      </a:r>
                      <a:endParaRPr lang="zh-CN" altLang="en-US" dirty="0"/>
                    </a:p>
                  </a:txBody>
                  <a:tcPr/>
                </a:tc>
              </a:tr>
              <a:tr h="501041">
                <a:tc>
                  <a:txBody>
                    <a:bodyPr/>
                    <a:lstStyle/>
                    <a:p>
                      <a:r>
                        <a:rPr lang="zh-CN" altLang="en-US" sz="1600" dirty="0" smtClean="0"/>
                        <a:t>集中管理设备的性能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600" dirty="0" smtClean="0"/>
                        <a:t>可以集中管理，类型多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 dirty="0"/>
                        <a:t>仅</a:t>
                      </a:r>
                      <a:r>
                        <a:rPr lang="en-US" altLang="zh-CN" sz="1600" dirty="0"/>
                        <a:t>H3C</a:t>
                      </a:r>
                      <a:r>
                        <a:rPr lang="zh-CN" altLang="en-US" sz="1600" dirty="0"/>
                        <a:t>自家设备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600" dirty="0" smtClean="0"/>
                        <a:t>可以集中管理，包含传感器</a:t>
                      </a:r>
                      <a:endParaRPr lang="zh-CN" altLang="en-US" sz="1600" dirty="0"/>
                    </a:p>
                  </a:txBody>
                  <a:tcPr/>
                </a:tc>
              </a:tr>
              <a:tr h="501041"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PORTAL</a:t>
                      </a:r>
                      <a:r>
                        <a:rPr lang="zh-CN" altLang="en-US" sz="1600" dirty="0" smtClean="0"/>
                        <a:t>策略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600" dirty="0" smtClean="0"/>
                        <a:t>支持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 dirty="0"/>
                        <a:t>支持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600" dirty="0" smtClean="0"/>
                        <a:t>支持，功能几乎一样</a:t>
                      </a:r>
                      <a:endParaRPr lang="zh-CN" altLang="en-US" sz="1600" dirty="0"/>
                    </a:p>
                  </a:txBody>
                  <a:tcPr/>
                </a:tc>
              </a:tr>
              <a:tr h="501041"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PORTAL</a:t>
                      </a:r>
                      <a:r>
                        <a:rPr lang="zh-CN" altLang="en-US" sz="1600" dirty="0" smtClean="0"/>
                        <a:t>页面编辑能力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600" dirty="0" smtClean="0"/>
                        <a:t>简单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 dirty="0"/>
                        <a:t>支持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600" dirty="0" smtClean="0"/>
                        <a:t>非常强大</a:t>
                      </a:r>
                      <a:endParaRPr lang="zh-CN" altLang="en-US" sz="1600" dirty="0"/>
                    </a:p>
                  </a:txBody>
                  <a:tcPr/>
                </a:tc>
              </a:tr>
              <a:tr h="501041"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WEB</a:t>
                      </a:r>
                      <a:r>
                        <a:rPr lang="zh-CN" altLang="en-US" sz="1600" dirty="0" smtClean="0"/>
                        <a:t>界面友好度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600" dirty="0" smtClean="0"/>
                        <a:t>很好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 dirty="0"/>
                        <a:t>一般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600" dirty="0" smtClean="0"/>
                        <a:t>一般，有待提高</a:t>
                      </a:r>
                      <a:endParaRPr lang="zh-CN" altLang="en-US" sz="1600" dirty="0"/>
                    </a:p>
                  </a:txBody>
                  <a:tcPr/>
                </a:tc>
              </a:tr>
              <a:tr h="501041">
                <a:tc>
                  <a:txBody>
                    <a:bodyPr/>
                    <a:lstStyle/>
                    <a:p>
                      <a:r>
                        <a:rPr lang="zh-CN" altLang="en-US" sz="1600" dirty="0" smtClean="0"/>
                        <a:t>企业特性支持度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600" dirty="0" smtClean="0"/>
                        <a:t>全面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 dirty="0"/>
                        <a:t>一般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600" dirty="0" smtClean="0"/>
                        <a:t>欠缺</a:t>
                      </a:r>
                      <a:endParaRPr lang="zh-CN" altLang="en-US" sz="1600" dirty="0"/>
                    </a:p>
                  </a:txBody>
                  <a:tcPr/>
                </a:tc>
              </a:tr>
              <a:tr h="501041">
                <a:tc>
                  <a:txBody>
                    <a:bodyPr/>
                    <a:lstStyle/>
                    <a:p>
                      <a:r>
                        <a:rPr lang="zh-CN" altLang="en-US" sz="1600" dirty="0" smtClean="0"/>
                        <a:t>网元、用户计费能力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600" dirty="0" smtClean="0"/>
                        <a:t>弱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 dirty="0"/>
                        <a:t>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600" dirty="0" smtClean="0"/>
                        <a:t>非常全面</a:t>
                      </a:r>
                      <a:endParaRPr lang="zh-CN" altLang="en-US" sz="1600" dirty="0"/>
                    </a:p>
                  </a:txBody>
                  <a:tcPr/>
                </a:tc>
              </a:tr>
              <a:tr h="501041">
                <a:tc>
                  <a:txBody>
                    <a:bodyPr/>
                    <a:lstStyle/>
                    <a:p>
                      <a:r>
                        <a:rPr lang="zh-CN" altLang="en-US" sz="1600" dirty="0" smtClean="0"/>
                        <a:t>目标客户群体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600" dirty="0" smtClean="0"/>
                        <a:t>企业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 dirty="0"/>
                        <a:t>商业</a:t>
                      </a:r>
                      <a:r>
                        <a:rPr lang="en-US" altLang="zh-CN" sz="1600" dirty="0"/>
                        <a:t>WIFI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600" dirty="0" smtClean="0"/>
                        <a:t>运营市场</a:t>
                      </a:r>
                      <a:endParaRPr lang="zh-CN" altLang="en-US" sz="1600" dirty="0"/>
                    </a:p>
                  </a:txBody>
                  <a:tcPr/>
                </a:tc>
              </a:tr>
              <a:tr h="501041">
                <a:tc>
                  <a:txBody>
                    <a:bodyPr/>
                    <a:lstStyle/>
                    <a:p>
                      <a:r>
                        <a:rPr lang="zh-CN" altLang="en-US" sz="1600" dirty="0" smtClean="0"/>
                        <a:t>产品架构理念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600" dirty="0" smtClean="0"/>
                        <a:t>集中化管理、按需提供服务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 dirty="0"/>
                        <a:t>集中管理，按需提供数据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600" dirty="0" smtClean="0"/>
                        <a:t>集中化管理，按需提供服务</a:t>
                      </a:r>
                      <a:endParaRPr lang="zh-CN" altLang="en-US" sz="1600" dirty="0"/>
                    </a:p>
                  </a:txBody>
                  <a:tcPr/>
                </a:tc>
              </a:tr>
              <a:tr h="501041">
                <a:tc>
                  <a:txBody>
                    <a:bodyPr/>
                    <a:lstStyle/>
                    <a:p>
                      <a:r>
                        <a:rPr lang="zh-CN" altLang="en-US" sz="1600" dirty="0" smtClean="0"/>
                        <a:t>数据采集能力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600" dirty="0" smtClean="0"/>
                        <a:t>未明确表现出来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 dirty="0"/>
                        <a:t>支持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600" dirty="0" smtClean="0"/>
                        <a:t>支持</a:t>
                      </a:r>
                      <a:endParaRPr lang="zh-CN" altLang="en-US" sz="1600" dirty="0"/>
                    </a:p>
                  </a:txBody>
                  <a:tcPr/>
                </a:tc>
              </a:tr>
              <a:tr h="501041">
                <a:tc>
                  <a:txBody>
                    <a:bodyPr/>
                    <a:lstStyle/>
                    <a:p>
                      <a:r>
                        <a:rPr lang="zh-CN" altLang="en-US" sz="1600" dirty="0" smtClean="0"/>
                        <a:t>产品成熟度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600" dirty="0" smtClean="0"/>
                        <a:t>非常好、非常完善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 dirty="0"/>
                        <a:t>较好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600" dirty="0" smtClean="0"/>
                        <a:t>同类功能中的</a:t>
                      </a:r>
                      <a:r>
                        <a:rPr lang="zh-CN" altLang="zh-CN" sz="1600" dirty="0" smtClean="0"/>
                        <a:t>6</a:t>
                      </a:r>
                      <a:r>
                        <a:rPr lang="en-US" altLang="zh-CN" sz="1600" dirty="0" smtClean="0"/>
                        <a:t>0-70%</a:t>
                      </a:r>
                      <a:endParaRPr lang="zh-CN" altLang="en-US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37671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3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06" grpId="0" bldLvl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2134998" y="2333623"/>
            <a:ext cx="7896225" cy="166336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AA1BF-EDF5-4B37-94C2-7ABE97CB820A}" type="datetime1">
              <a:rPr lang="zh-CN" altLang="en-US" smtClean="0"/>
              <a:t>2016/2/23</a:t>
            </a:fld>
            <a:endParaRPr lang="zh-CN" altLang="en-US" smtClean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56A7B-9554-4CE4-AD4F-6A68902B9F6A}" type="slidenum">
              <a:rPr lang="zh-CN" altLang="en-US" smtClean="0"/>
              <a:t>12</a:t>
            </a:fld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 flipV="1">
            <a:off x="0" y="841711"/>
            <a:ext cx="6257925" cy="476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4552950" y="899365"/>
            <a:ext cx="1704975" cy="1333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4067173" y="2657474"/>
            <a:ext cx="32624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相关技术</a:t>
            </a:r>
            <a:endParaRPr lang="zh-CN" altLang="en-US" sz="6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934075" y="5476872"/>
            <a:ext cx="1704975" cy="1333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 flipV="1">
            <a:off x="5934075" y="5619748"/>
            <a:ext cx="6257925" cy="476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074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AA1BF-EDF5-4B37-94C2-7ABE97CB820A}" type="datetime1">
              <a:rPr lang="zh-CN" altLang="en-US" smtClean="0"/>
              <a:t>2016/2/23</a:t>
            </a:fld>
            <a:endParaRPr lang="zh-CN" altLang="en-US" smtClean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184900"/>
            <a:ext cx="2743200" cy="365125"/>
          </a:xfrm>
        </p:spPr>
        <p:txBody>
          <a:bodyPr/>
          <a:lstStyle/>
          <a:p>
            <a:fld id="{C3656A7B-9554-4CE4-AD4F-6A68902B9F6A}" type="slidenum">
              <a:rPr lang="zh-CN" altLang="en-US" smtClean="0"/>
              <a:t>13</a:t>
            </a:fld>
            <a:endParaRPr lang="zh-CN" altLang="en-US"/>
          </a:p>
        </p:txBody>
      </p:sp>
      <p:sp>
        <p:nvSpPr>
          <p:cNvPr id="36" name="矩形 1"/>
          <p:cNvSpPr>
            <a:spLocks noChangeArrowheads="1"/>
          </p:cNvSpPr>
          <p:nvPr/>
        </p:nvSpPr>
        <p:spPr bwMode="auto">
          <a:xfrm>
            <a:off x="1744308" y="892"/>
            <a:ext cx="9044732" cy="676134"/>
          </a:xfrm>
          <a:prstGeom prst="rect">
            <a:avLst/>
          </a:prstGeom>
          <a:solidFill>
            <a:srgbClr val="009BD2"/>
          </a:solidFill>
          <a:ln>
            <a:noFill/>
          </a:ln>
        </p:spPr>
        <p:txBody>
          <a:bodyPr anchor="ctr"/>
          <a:lstStyle/>
          <a:p>
            <a:endParaRPr lang="zh-CN" altLang="zh-CN" sz="1800" dirty="0">
              <a:solidFill>
                <a:srgbClr val="FFFFFF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37" name="直接连接符 6"/>
          <p:cNvSpPr>
            <a:spLocks noChangeShapeType="1"/>
          </p:cNvSpPr>
          <p:nvPr/>
        </p:nvSpPr>
        <p:spPr bwMode="auto">
          <a:xfrm flipH="1">
            <a:off x="1910007" y="141348"/>
            <a:ext cx="6023" cy="402327"/>
          </a:xfrm>
          <a:prstGeom prst="line">
            <a:avLst/>
          </a:prstGeom>
          <a:noFill/>
          <a:ln w="9525" cap="flat" cmpd="sng">
            <a:solidFill>
              <a:schemeClr val="bg1"/>
            </a:solidFill>
            <a:round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38" name="TextBox 8"/>
          <p:cNvSpPr>
            <a:spLocks noChangeArrowheads="1"/>
          </p:cNvSpPr>
          <p:nvPr/>
        </p:nvSpPr>
        <p:spPr bwMode="auto">
          <a:xfrm>
            <a:off x="1964911" y="73856"/>
            <a:ext cx="5868984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NatShell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平台示意图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宋体" pitchFamily="2" charset="-122"/>
            </a:endParaRP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07" y="173887"/>
            <a:ext cx="1265149" cy="369788"/>
          </a:xfrm>
          <a:prstGeom prst="rect">
            <a:avLst/>
          </a:prstGeom>
        </p:spPr>
      </p:pic>
      <p:sp>
        <p:nvSpPr>
          <p:cNvPr id="42" name="矩形 41"/>
          <p:cNvSpPr>
            <a:spLocks noChangeArrowheads="1"/>
          </p:cNvSpPr>
          <p:nvPr/>
        </p:nvSpPr>
        <p:spPr bwMode="auto">
          <a:xfrm>
            <a:off x="11027076" y="173886"/>
            <a:ext cx="1091916" cy="36979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zh-CN" altLang="en-US" sz="160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第    页</a:t>
            </a:r>
            <a:endParaRPr lang="zh-CN" altLang="en-US" sz="1800"/>
          </a:p>
        </p:txBody>
      </p:sp>
      <p:sp>
        <p:nvSpPr>
          <p:cNvPr id="43" name="灯片编号占位符 7"/>
          <p:cNvSpPr>
            <a:spLocks noGrp="1"/>
          </p:cNvSpPr>
          <p:nvPr/>
        </p:nvSpPr>
        <p:spPr>
          <a:xfrm>
            <a:off x="11176635" y="170815"/>
            <a:ext cx="4210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A909C9-518D-4FE0-81CA-3E9CD5535AF4}" type="slidenum">
              <a:rPr lang="zh-CN" altLang="en-US">
                <a:solidFill>
                  <a:srgbClr val="00B0F0"/>
                </a:solidFill>
              </a:rPr>
              <a:t>13</a:t>
            </a:fld>
            <a:endParaRPr lang="zh-CN" altLang="en-US" sz="1800">
              <a:solidFill>
                <a:srgbClr val="00B0F0"/>
              </a:solidFill>
            </a:endParaRPr>
          </a:p>
        </p:txBody>
      </p:sp>
      <p:sp>
        <p:nvSpPr>
          <p:cNvPr id="72" name="圆角矩形 71"/>
          <p:cNvSpPr/>
          <p:nvPr/>
        </p:nvSpPr>
        <p:spPr>
          <a:xfrm>
            <a:off x="961208" y="1065124"/>
            <a:ext cx="11006953" cy="530399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用户自助管理平台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3" name="AutoShape 110"/>
          <p:cNvSpPr>
            <a:spLocks noChangeArrowheads="1"/>
          </p:cNvSpPr>
          <p:nvPr/>
        </p:nvSpPr>
        <p:spPr bwMode="auto">
          <a:xfrm>
            <a:off x="961208" y="2320131"/>
            <a:ext cx="1777137" cy="2812030"/>
          </a:xfrm>
          <a:prstGeom prst="roundRect">
            <a:avLst>
              <a:gd name="adj" fmla="val 5528"/>
            </a:avLst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 w="19050" algn="ctr">
            <a:solidFill>
              <a:srgbClr val="FFFFFF"/>
            </a:solidFill>
            <a:round/>
            <a:headEnd/>
            <a:tailEnd/>
          </a:ln>
        </p:spPr>
        <p:txBody>
          <a:bodyPr wrap="none" lIns="342000" tIns="36000" bIns="36000" anchor="ctr"/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ko-KR" altLang="ko-KR" sz="1050" kern="0">
              <a:solidFill>
                <a:srgbClr val="333333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74" name="AutoShape 131"/>
          <p:cNvSpPr>
            <a:spLocks noChangeArrowheads="1"/>
          </p:cNvSpPr>
          <p:nvPr/>
        </p:nvSpPr>
        <p:spPr bwMode="auto">
          <a:xfrm>
            <a:off x="962797" y="1657262"/>
            <a:ext cx="1775611" cy="578503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19050" algn="ctr">
            <a:noFill/>
            <a:round/>
            <a:headEnd/>
            <a:tailEnd/>
          </a:ln>
          <a:effectLst>
            <a:outerShdw blurRad="149987" dist="127000" dir="288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146050" h="139700"/>
          </a:sp3d>
          <a:extLst/>
        </p:spPr>
        <p:txBody>
          <a:bodyPr wrap="none" lIns="72000" tIns="0" rIns="7200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100" b="1" kern="0">
              <a:solidFill>
                <a:srgbClr val="FFFFFF"/>
              </a:solidFill>
              <a:latin typeface="Times New Roman" pitchFamily="18" charset="0"/>
              <a:ea typeface="굴림"/>
              <a:cs typeface="Times New Roman" pitchFamily="18" charset="0"/>
            </a:endParaRPr>
          </a:p>
        </p:txBody>
      </p:sp>
      <p:sp>
        <p:nvSpPr>
          <p:cNvPr id="75" name="Text Box 133"/>
          <p:cNvSpPr txBox="1">
            <a:spLocks noChangeArrowheads="1"/>
          </p:cNvSpPr>
          <p:nvPr/>
        </p:nvSpPr>
        <p:spPr bwMode="auto">
          <a:xfrm>
            <a:off x="987423" y="1757119"/>
            <a:ext cx="170021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zh-CN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单点登录系统</a:t>
            </a:r>
            <a:endParaRPr lang="ko-KR" altLang="ko-KR" sz="1600" b="1" kern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76" name="Text Box 116"/>
          <p:cNvSpPr txBox="1">
            <a:spLocks noChangeArrowheads="1"/>
          </p:cNvSpPr>
          <p:nvPr/>
        </p:nvSpPr>
        <p:spPr bwMode="auto">
          <a:xfrm>
            <a:off x="987423" y="2261267"/>
            <a:ext cx="1725613" cy="240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kern="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一次认证</a:t>
            </a:r>
            <a:endParaRPr lang="en-US" altLang="zh-CN" sz="2000" kern="0" dirty="0" smtClean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kern="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多次登录</a:t>
            </a:r>
            <a:endParaRPr lang="en-US" altLang="zh-CN" sz="2000" kern="0" dirty="0" smtClean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kern="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集中管理</a:t>
            </a:r>
            <a:endParaRPr lang="en-US" altLang="zh-CN" sz="2000" kern="0" dirty="0" smtClean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kern="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权限管理</a:t>
            </a:r>
            <a:endParaRPr lang="en-US" altLang="zh-CN" sz="2000" kern="0" dirty="0" smtClean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kern="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分级管理</a:t>
            </a:r>
            <a:endParaRPr lang="en-US" altLang="zh-CN" sz="2000" kern="0" dirty="0" smtClean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7" name="AutoShape 131"/>
          <p:cNvSpPr>
            <a:spLocks noChangeArrowheads="1"/>
          </p:cNvSpPr>
          <p:nvPr/>
        </p:nvSpPr>
        <p:spPr bwMode="auto">
          <a:xfrm>
            <a:off x="2810860" y="1657262"/>
            <a:ext cx="1775611" cy="578503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19050" algn="ctr">
            <a:noFill/>
            <a:round/>
            <a:headEnd/>
            <a:tailEnd/>
          </a:ln>
          <a:effectLst>
            <a:outerShdw blurRad="149987" dist="127000" dir="288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146050" h="139700"/>
          </a:sp3d>
          <a:extLst/>
        </p:spPr>
        <p:txBody>
          <a:bodyPr wrap="none" lIns="72000" tIns="0" rIns="7200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100" b="1" kern="0">
              <a:solidFill>
                <a:srgbClr val="FFFFFF"/>
              </a:solidFill>
              <a:latin typeface="Times New Roman" pitchFamily="18" charset="0"/>
              <a:ea typeface="굴림"/>
              <a:cs typeface="Times New Roman" pitchFamily="18" charset="0"/>
            </a:endParaRPr>
          </a:p>
        </p:txBody>
      </p:sp>
      <p:sp>
        <p:nvSpPr>
          <p:cNvPr id="79" name="Text Box 133"/>
          <p:cNvSpPr txBox="1">
            <a:spLocks noChangeArrowheads="1"/>
          </p:cNvSpPr>
          <p:nvPr/>
        </p:nvSpPr>
        <p:spPr bwMode="auto">
          <a:xfrm>
            <a:off x="2836861" y="1757119"/>
            <a:ext cx="16986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认证与计费系统</a:t>
            </a:r>
            <a:endParaRPr lang="ko-KR" altLang="ko-KR" sz="1600" b="1" kern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81" name="AutoShape 110"/>
          <p:cNvSpPr>
            <a:spLocks noChangeArrowheads="1"/>
          </p:cNvSpPr>
          <p:nvPr/>
        </p:nvSpPr>
        <p:spPr bwMode="auto">
          <a:xfrm>
            <a:off x="2809271" y="2320131"/>
            <a:ext cx="1777137" cy="2812030"/>
          </a:xfrm>
          <a:prstGeom prst="roundRect">
            <a:avLst>
              <a:gd name="adj" fmla="val 5528"/>
            </a:avLst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 w="19050" algn="ctr">
            <a:solidFill>
              <a:srgbClr val="FFFFFF"/>
            </a:solidFill>
            <a:round/>
            <a:headEnd/>
            <a:tailEnd/>
          </a:ln>
        </p:spPr>
        <p:txBody>
          <a:bodyPr wrap="none" lIns="342000" tIns="36000" bIns="36000" anchor="ctr"/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ko-KR" altLang="ko-KR" sz="1050" kern="0">
              <a:solidFill>
                <a:srgbClr val="333333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83" name="Text Box 116"/>
          <p:cNvSpPr txBox="1">
            <a:spLocks noChangeArrowheads="1"/>
          </p:cNvSpPr>
          <p:nvPr/>
        </p:nvSpPr>
        <p:spPr bwMode="auto">
          <a:xfrm>
            <a:off x="2836861" y="2278729"/>
            <a:ext cx="1724025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zh-CN" altLang="en-US" sz="2000" kern="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</a:rPr>
              <a:t>流水帐单</a:t>
            </a:r>
            <a:r>
              <a:rPr lang="zh-CN" altLang="en-US" sz="2000" kern="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</a:rPr>
              <a:t>管理</a:t>
            </a:r>
            <a:endParaRPr lang="en-US" altLang="zh-CN" sz="2000" kern="0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zh-CN" altLang="en-US" sz="2000" kern="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</a:rPr>
              <a:t>用户续</a:t>
            </a:r>
            <a:r>
              <a:rPr lang="zh-CN" altLang="en-US" sz="2000" kern="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</a:rPr>
              <a:t>费</a:t>
            </a:r>
            <a:endParaRPr lang="en-US" altLang="zh-CN" sz="2000" kern="0" dirty="0" smtClean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zh-CN" altLang="en-US" sz="2000" kern="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</a:rPr>
              <a:t>用户</a:t>
            </a:r>
            <a:r>
              <a:rPr lang="zh-CN" altLang="en-US" sz="2000" kern="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</a:rPr>
              <a:t>退</a:t>
            </a:r>
            <a:r>
              <a:rPr lang="zh-CN" altLang="en-US" sz="2000" kern="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</a:rPr>
              <a:t>费</a:t>
            </a:r>
            <a:endParaRPr lang="en-US" altLang="zh-CN" sz="2000" kern="0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zh-CN" altLang="en-US" sz="2000" kern="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</a:rPr>
              <a:t>营业</a:t>
            </a:r>
            <a:r>
              <a:rPr lang="zh-CN" altLang="en-US" sz="2000" kern="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</a:rPr>
              <a:t>报表</a:t>
            </a:r>
            <a:endParaRPr lang="en-US" altLang="zh-CN" sz="2000" kern="0" dirty="0" smtClean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zh-CN" altLang="en-US" sz="2000" kern="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</a:rPr>
              <a:t>统计分析</a:t>
            </a:r>
            <a:endParaRPr lang="en-US" altLang="zh-CN" sz="2000" kern="0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zh-CN" altLang="en-US" sz="2000" kern="0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</a:rPr>
              <a:t>报表</a:t>
            </a:r>
            <a:r>
              <a:rPr lang="zh-CN" altLang="en-US" sz="2000" kern="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</a:rPr>
              <a:t>导出</a:t>
            </a:r>
            <a:endParaRPr lang="zh-CN" altLang="en-US" sz="2000" kern="0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</a:endParaRPr>
          </a:p>
        </p:txBody>
      </p:sp>
      <p:sp>
        <p:nvSpPr>
          <p:cNvPr id="85" name="AutoShape 131"/>
          <p:cNvSpPr>
            <a:spLocks noChangeArrowheads="1"/>
          </p:cNvSpPr>
          <p:nvPr/>
        </p:nvSpPr>
        <p:spPr bwMode="auto">
          <a:xfrm>
            <a:off x="4658923" y="1657262"/>
            <a:ext cx="1775611" cy="578503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19050" algn="ctr">
            <a:noFill/>
            <a:round/>
            <a:headEnd/>
            <a:tailEnd/>
          </a:ln>
          <a:effectLst>
            <a:outerShdw blurRad="149987" dist="127000" dir="288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146050" h="139700"/>
          </a:sp3d>
          <a:extLst/>
        </p:spPr>
        <p:txBody>
          <a:bodyPr wrap="none" lIns="72000" tIns="0" rIns="7200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100" b="1" kern="0">
              <a:solidFill>
                <a:srgbClr val="FFFFFF"/>
              </a:solidFill>
              <a:latin typeface="Times New Roman" pitchFamily="18" charset="0"/>
              <a:ea typeface="굴림"/>
              <a:cs typeface="Times New Roman" pitchFamily="18" charset="0"/>
            </a:endParaRPr>
          </a:p>
        </p:txBody>
      </p:sp>
      <p:sp>
        <p:nvSpPr>
          <p:cNvPr id="87" name="Text Box 133"/>
          <p:cNvSpPr txBox="1">
            <a:spLocks noChangeArrowheads="1"/>
          </p:cNvSpPr>
          <p:nvPr/>
        </p:nvSpPr>
        <p:spPr bwMode="auto">
          <a:xfrm>
            <a:off x="4684711" y="1757119"/>
            <a:ext cx="16986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Portal</a:t>
            </a:r>
            <a:r>
              <a:rPr lang="zh-CN" altLang="en-US" sz="16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策略系统</a:t>
            </a:r>
            <a:endParaRPr lang="ko-KR" altLang="ko-KR" sz="1600" b="1" kern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89" name="AutoShape 110"/>
          <p:cNvSpPr>
            <a:spLocks noChangeArrowheads="1"/>
          </p:cNvSpPr>
          <p:nvPr/>
        </p:nvSpPr>
        <p:spPr bwMode="auto">
          <a:xfrm>
            <a:off x="4657334" y="2320131"/>
            <a:ext cx="1777137" cy="2812030"/>
          </a:xfrm>
          <a:prstGeom prst="roundRect">
            <a:avLst>
              <a:gd name="adj" fmla="val 5528"/>
            </a:avLst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 w="19050" algn="ctr">
            <a:solidFill>
              <a:srgbClr val="FFFFFF"/>
            </a:solidFill>
            <a:round/>
            <a:headEnd/>
            <a:tailEnd/>
          </a:ln>
        </p:spPr>
        <p:txBody>
          <a:bodyPr wrap="none" lIns="342000" tIns="36000" bIns="36000" anchor="ctr"/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ko-KR" altLang="ko-KR" sz="1050" kern="0">
              <a:solidFill>
                <a:srgbClr val="333333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97" name="AutoShape 131"/>
          <p:cNvSpPr>
            <a:spLocks noChangeArrowheads="1"/>
          </p:cNvSpPr>
          <p:nvPr/>
        </p:nvSpPr>
        <p:spPr bwMode="auto">
          <a:xfrm>
            <a:off x="6506986" y="1657262"/>
            <a:ext cx="1775611" cy="578503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19050" algn="ctr">
            <a:noFill/>
            <a:round/>
            <a:headEnd/>
            <a:tailEnd/>
          </a:ln>
          <a:effectLst>
            <a:outerShdw blurRad="149987" dist="127000" dir="288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146050" h="139700"/>
          </a:sp3d>
          <a:extLst/>
        </p:spPr>
        <p:txBody>
          <a:bodyPr wrap="none" lIns="72000" tIns="0" rIns="7200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100" b="1" kern="0">
              <a:solidFill>
                <a:srgbClr val="FFFFFF"/>
              </a:solidFill>
              <a:latin typeface="Times New Roman" pitchFamily="18" charset="0"/>
              <a:ea typeface="굴림"/>
              <a:cs typeface="Times New Roman" pitchFamily="18" charset="0"/>
            </a:endParaRPr>
          </a:p>
        </p:txBody>
      </p:sp>
      <p:sp>
        <p:nvSpPr>
          <p:cNvPr id="98" name="Text Box 133"/>
          <p:cNvSpPr txBox="1">
            <a:spLocks noChangeArrowheads="1"/>
          </p:cNvSpPr>
          <p:nvPr/>
        </p:nvSpPr>
        <p:spPr bwMode="auto">
          <a:xfrm>
            <a:off x="6532561" y="1757119"/>
            <a:ext cx="16986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6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基础平台管理</a:t>
            </a:r>
            <a:endParaRPr lang="ko-KR" altLang="ko-KR" sz="1600" b="1" kern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99" name="AutoShape 110"/>
          <p:cNvSpPr>
            <a:spLocks noChangeArrowheads="1"/>
          </p:cNvSpPr>
          <p:nvPr/>
        </p:nvSpPr>
        <p:spPr bwMode="auto">
          <a:xfrm>
            <a:off x="6505397" y="2320131"/>
            <a:ext cx="1777137" cy="2812030"/>
          </a:xfrm>
          <a:prstGeom prst="roundRect">
            <a:avLst>
              <a:gd name="adj" fmla="val 5528"/>
            </a:avLst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 w="19050" algn="ctr">
            <a:solidFill>
              <a:srgbClr val="FFFFFF"/>
            </a:solidFill>
            <a:round/>
            <a:headEnd/>
            <a:tailEnd/>
          </a:ln>
        </p:spPr>
        <p:txBody>
          <a:bodyPr wrap="none" lIns="342000" tIns="36000" bIns="36000" anchor="ctr"/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ko-KR" altLang="ko-KR" sz="1050" kern="0">
              <a:solidFill>
                <a:srgbClr val="333333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00" name="AutoShape 131"/>
          <p:cNvSpPr>
            <a:spLocks noChangeArrowheads="1"/>
          </p:cNvSpPr>
          <p:nvPr/>
        </p:nvSpPr>
        <p:spPr bwMode="auto">
          <a:xfrm>
            <a:off x="8355049" y="1657262"/>
            <a:ext cx="1775611" cy="578503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19050" algn="ctr">
            <a:noFill/>
            <a:round/>
            <a:headEnd/>
            <a:tailEnd/>
          </a:ln>
          <a:effectLst>
            <a:outerShdw blurRad="149987" dist="127000" dir="288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146050" h="139700"/>
          </a:sp3d>
          <a:extLst/>
        </p:spPr>
        <p:txBody>
          <a:bodyPr wrap="none" lIns="72000" tIns="0" rIns="7200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100" b="1" kern="0">
              <a:solidFill>
                <a:srgbClr val="FFFFFF"/>
              </a:solidFill>
              <a:latin typeface="Times New Roman" pitchFamily="18" charset="0"/>
              <a:ea typeface="굴림"/>
              <a:cs typeface="Times New Roman" pitchFamily="18" charset="0"/>
            </a:endParaRPr>
          </a:p>
        </p:txBody>
      </p:sp>
      <p:sp>
        <p:nvSpPr>
          <p:cNvPr id="101" name="Text Box 133"/>
          <p:cNvSpPr txBox="1">
            <a:spLocks noChangeArrowheads="1"/>
          </p:cNvSpPr>
          <p:nvPr/>
        </p:nvSpPr>
        <p:spPr bwMode="auto">
          <a:xfrm>
            <a:off x="8380411" y="1757119"/>
            <a:ext cx="16986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运营管理系统</a:t>
            </a:r>
            <a:endParaRPr lang="ko-KR" altLang="ko-KR" sz="1600" b="1" kern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02" name="AutoShape 110"/>
          <p:cNvSpPr>
            <a:spLocks noChangeArrowheads="1"/>
          </p:cNvSpPr>
          <p:nvPr/>
        </p:nvSpPr>
        <p:spPr bwMode="auto">
          <a:xfrm>
            <a:off x="8353460" y="2320131"/>
            <a:ext cx="1777137" cy="2812030"/>
          </a:xfrm>
          <a:prstGeom prst="roundRect">
            <a:avLst>
              <a:gd name="adj" fmla="val 5528"/>
            </a:avLst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 w="19050" algn="ctr">
            <a:solidFill>
              <a:srgbClr val="FFFFFF"/>
            </a:solidFill>
            <a:round/>
            <a:headEnd/>
            <a:tailEnd/>
          </a:ln>
        </p:spPr>
        <p:txBody>
          <a:bodyPr wrap="none" lIns="342000" tIns="36000" bIns="36000" anchor="ctr"/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ko-KR" altLang="ko-KR" sz="1050" kern="0">
              <a:solidFill>
                <a:srgbClr val="333333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03" name="AutoShape 131"/>
          <p:cNvSpPr>
            <a:spLocks noChangeArrowheads="1"/>
          </p:cNvSpPr>
          <p:nvPr/>
        </p:nvSpPr>
        <p:spPr bwMode="auto">
          <a:xfrm>
            <a:off x="10203112" y="1657262"/>
            <a:ext cx="1775611" cy="578503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19050" algn="ctr">
            <a:noFill/>
            <a:round/>
            <a:headEnd/>
            <a:tailEnd/>
          </a:ln>
          <a:effectLst>
            <a:outerShdw blurRad="149987" dist="127000" dir="288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146050" h="139700"/>
          </a:sp3d>
          <a:extLst/>
        </p:spPr>
        <p:txBody>
          <a:bodyPr wrap="none" lIns="72000" tIns="0" rIns="7200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100" b="1" kern="0">
              <a:solidFill>
                <a:srgbClr val="FFFFFF"/>
              </a:solidFill>
              <a:latin typeface="Times New Roman" pitchFamily="18" charset="0"/>
              <a:ea typeface="굴림"/>
              <a:cs typeface="Times New Roman" pitchFamily="18" charset="0"/>
            </a:endParaRPr>
          </a:p>
        </p:txBody>
      </p:sp>
      <p:sp>
        <p:nvSpPr>
          <p:cNvPr id="104" name="Text Box 133"/>
          <p:cNvSpPr txBox="1">
            <a:spLocks noChangeArrowheads="1"/>
          </p:cNvSpPr>
          <p:nvPr/>
        </p:nvSpPr>
        <p:spPr bwMode="auto">
          <a:xfrm>
            <a:off x="10228261" y="1757119"/>
            <a:ext cx="170021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6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广告与内容管理</a:t>
            </a:r>
            <a:endParaRPr lang="ko-KR" altLang="ko-KR" sz="1600" b="1" kern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05" name="AutoShape 110"/>
          <p:cNvSpPr>
            <a:spLocks noChangeArrowheads="1"/>
          </p:cNvSpPr>
          <p:nvPr/>
        </p:nvSpPr>
        <p:spPr bwMode="auto">
          <a:xfrm>
            <a:off x="10201523" y="2320131"/>
            <a:ext cx="1777137" cy="2812030"/>
          </a:xfrm>
          <a:prstGeom prst="roundRect">
            <a:avLst>
              <a:gd name="adj" fmla="val 5528"/>
            </a:avLst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 w="19050" algn="ctr">
            <a:solidFill>
              <a:srgbClr val="FFFFFF"/>
            </a:solidFill>
            <a:round/>
            <a:headEnd/>
            <a:tailEnd/>
          </a:ln>
        </p:spPr>
        <p:txBody>
          <a:bodyPr wrap="none" lIns="342000" tIns="36000" bIns="36000" anchor="ctr"/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ko-KR" altLang="ko-KR" sz="1050" kern="0">
              <a:solidFill>
                <a:srgbClr val="333333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cxnSp>
        <p:nvCxnSpPr>
          <p:cNvPr id="106" name="肘形连接符 121"/>
          <p:cNvCxnSpPr>
            <a:cxnSpLocks noChangeShapeType="1"/>
          </p:cNvCxnSpPr>
          <p:nvPr/>
        </p:nvCxnSpPr>
        <p:spPr bwMode="auto">
          <a:xfrm flipV="1">
            <a:off x="1216023" y="1565275"/>
            <a:ext cx="4522788" cy="1093788"/>
          </a:xfrm>
          <a:prstGeom prst="bentConnector3">
            <a:avLst>
              <a:gd name="adj1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7" name="肘形连接符 125"/>
          <p:cNvCxnSpPr>
            <a:cxnSpLocks noChangeShapeType="1"/>
          </p:cNvCxnSpPr>
          <p:nvPr/>
        </p:nvCxnSpPr>
        <p:spPr bwMode="auto">
          <a:xfrm rot="10800000" flipV="1">
            <a:off x="1228723" y="1717675"/>
            <a:ext cx="4784725" cy="649288"/>
          </a:xfrm>
          <a:prstGeom prst="bentConnector2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8" name="Text Box 116"/>
          <p:cNvSpPr txBox="1">
            <a:spLocks noChangeArrowheads="1"/>
          </p:cNvSpPr>
          <p:nvPr/>
        </p:nvSpPr>
        <p:spPr bwMode="auto">
          <a:xfrm>
            <a:off x="4657723" y="2281904"/>
            <a:ext cx="1725613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0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</a:rPr>
              <a:t>认证源管理</a:t>
            </a:r>
            <a:endParaRPr kumimoji="1" lang="en-US" altLang="zh-CN" sz="2000" dirty="0" smtClean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0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</a:rPr>
              <a:t>模板管理</a:t>
            </a:r>
            <a:endParaRPr kumimoji="1" lang="en-US" altLang="zh-CN" sz="2000" dirty="0" smtClean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0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</a:rPr>
              <a:t>策略管理</a:t>
            </a:r>
            <a:endParaRPr kumimoji="1" lang="en-US" altLang="zh-CN" sz="2000" dirty="0" smtClean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1" lang="en-US" altLang="zh-CN" sz="20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</a:rPr>
              <a:t>5W+B</a:t>
            </a:r>
            <a:r>
              <a:rPr kumimoji="1" lang="zh-CN" altLang="en-US" sz="20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</a:rPr>
              <a:t>策略</a:t>
            </a:r>
            <a:endParaRPr kumimoji="1" lang="en-US" altLang="zh-CN" sz="2000" dirty="0" smtClean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</a:endParaRPr>
          </a:p>
        </p:txBody>
      </p:sp>
      <p:sp>
        <p:nvSpPr>
          <p:cNvPr id="109" name="Text Box 116"/>
          <p:cNvSpPr txBox="1">
            <a:spLocks noChangeArrowheads="1"/>
          </p:cNvSpPr>
          <p:nvPr/>
        </p:nvSpPr>
        <p:spPr bwMode="auto">
          <a:xfrm>
            <a:off x="6505573" y="2280317"/>
            <a:ext cx="1725613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0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</a:rPr>
              <a:t>系统信息</a:t>
            </a:r>
            <a:endParaRPr kumimoji="1" lang="en-US" altLang="zh-CN" sz="2000" dirty="0" smtClean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0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</a:rPr>
              <a:t>系统设置</a:t>
            </a:r>
            <a:endParaRPr kumimoji="1" lang="en-US" altLang="zh-CN" sz="2000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0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</a:rPr>
              <a:t>系统诊断</a:t>
            </a:r>
            <a:endParaRPr kumimoji="1" lang="en-US" altLang="zh-CN" sz="2000" dirty="0" smtClean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1" lang="en-US" altLang="zh-CN" sz="20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</a:rPr>
              <a:t>NAS</a:t>
            </a:r>
            <a:r>
              <a:rPr kumimoji="1" lang="zh-CN" altLang="en-US" sz="20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</a:rPr>
              <a:t>设置</a:t>
            </a:r>
            <a:endParaRPr kumimoji="1" lang="en-US" altLang="zh-CN" sz="2000" dirty="0" smtClean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1" lang="en-US" altLang="zh-CN" sz="20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</a:rPr>
              <a:t>RADIUS</a:t>
            </a:r>
            <a:r>
              <a:rPr kumimoji="1" lang="zh-CN" altLang="en-US" sz="20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</a:rPr>
              <a:t>设置</a:t>
            </a:r>
            <a:endParaRPr kumimoji="1" lang="en-US" altLang="zh-CN" sz="2000" dirty="0" smtClean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0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</a:rPr>
              <a:t>接口管理</a:t>
            </a:r>
            <a:endParaRPr kumimoji="1" lang="zh-CN" altLang="zh-CN" sz="2000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</a:endParaRPr>
          </a:p>
        </p:txBody>
      </p:sp>
      <p:sp>
        <p:nvSpPr>
          <p:cNvPr id="110" name="Text Box 116"/>
          <p:cNvSpPr txBox="1">
            <a:spLocks noChangeArrowheads="1"/>
          </p:cNvSpPr>
          <p:nvPr/>
        </p:nvSpPr>
        <p:spPr bwMode="auto">
          <a:xfrm>
            <a:off x="8405811" y="2245392"/>
            <a:ext cx="172402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zh-CN" altLang="en-US" sz="2000" kern="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</a:rPr>
              <a:t>权限管理</a:t>
            </a:r>
            <a:endParaRPr lang="en-US" altLang="zh-CN" sz="2000" kern="0" dirty="0" smtClean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zh-CN" altLang="en-US" sz="2000" kern="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</a:rPr>
              <a:t>在线管理</a:t>
            </a:r>
            <a:endParaRPr lang="en-US" altLang="zh-CN" sz="2000" kern="0" dirty="0" smtClean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zh-CN" altLang="en-US" sz="2000" kern="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</a:rPr>
              <a:t>微信平台</a:t>
            </a:r>
            <a:endParaRPr lang="en-US" altLang="zh-CN" sz="2000" kern="0" dirty="0" smtClean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zh-CN" altLang="en-US" sz="2000" kern="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</a:rPr>
              <a:t>统计分析</a:t>
            </a:r>
            <a:endParaRPr lang="da-DK" altLang="zh-CN" sz="2000" kern="0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</a:endParaRPr>
          </a:p>
        </p:txBody>
      </p:sp>
      <p:sp>
        <p:nvSpPr>
          <p:cNvPr id="111" name="Text Box 116"/>
          <p:cNvSpPr txBox="1">
            <a:spLocks noChangeArrowheads="1"/>
          </p:cNvSpPr>
          <p:nvPr/>
        </p:nvSpPr>
        <p:spPr bwMode="auto">
          <a:xfrm>
            <a:off x="10244136" y="2275554"/>
            <a:ext cx="1724025" cy="240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0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</a:rPr>
              <a:t>投放管理</a:t>
            </a:r>
            <a:endParaRPr kumimoji="1" lang="en-US" altLang="zh-CN" sz="2000" dirty="0" smtClean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0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</a:rPr>
              <a:t>内容管理</a:t>
            </a:r>
            <a:endParaRPr kumimoji="1" lang="en-US" altLang="zh-CN" sz="2000" dirty="0" smtClean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0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</a:rPr>
              <a:t>广告审核</a:t>
            </a:r>
            <a:endParaRPr kumimoji="1" lang="en-US" altLang="zh-CN" sz="2000" dirty="0" smtClean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0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</a:rPr>
              <a:t>费用管理</a:t>
            </a:r>
            <a:endParaRPr kumimoji="1" lang="en-US" altLang="zh-CN" sz="2000" dirty="0" smtClean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000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</a:rPr>
              <a:t>报表管理</a:t>
            </a:r>
            <a:endParaRPr kumimoji="1" lang="zh-CN" altLang="zh-CN" sz="2000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</a:endParaRPr>
          </a:p>
        </p:txBody>
      </p:sp>
      <p:sp>
        <p:nvSpPr>
          <p:cNvPr id="112" name="圆角矩形 111"/>
          <p:cNvSpPr/>
          <p:nvPr/>
        </p:nvSpPr>
        <p:spPr>
          <a:xfrm>
            <a:off x="1001920" y="5269142"/>
            <a:ext cx="11006953" cy="854979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3" name="AutoShape 131"/>
          <p:cNvSpPr>
            <a:spLocks noChangeArrowheads="1"/>
          </p:cNvSpPr>
          <p:nvPr/>
        </p:nvSpPr>
        <p:spPr bwMode="auto">
          <a:xfrm>
            <a:off x="1492300" y="5415112"/>
            <a:ext cx="1570909" cy="578503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19050" algn="ctr">
            <a:noFill/>
            <a:round/>
            <a:headEnd/>
            <a:tailEnd/>
          </a:ln>
          <a:effectLst>
            <a:outerShdw blurRad="149987" dist="127000" dir="288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146050" h="139700"/>
          </a:sp3d>
          <a:extLst/>
        </p:spPr>
        <p:txBody>
          <a:bodyPr wrap="none" lIns="72000" tIns="0" rIns="7200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100" b="1" kern="0">
              <a:solidFill>
                <a:srgbClr val="FFFFFF"/>
              </a:solidFill>
              <a:latin typeface="Times New Roman" pitchFamily="18" charset="0"/>
              <a:ea typeface="굴림"/>
              <a:cs typeface="Times New Roman" pitchFamily="18" charset="0"/>
            </a:endParaRPr>
          </a:p>
        </p:txBody>
      </p:sp>
      <p:sp>
        <p:nvSpPr>
          <p:cNvPr id="114" name="Text Box 133"/>
          <p:cNvSpPr txBox="1">
            <a:spLocks noChangeArrowheads="1"/>
          </p:cNvSpPr>
          <p:nvPr/>
        </p:nvSpPr>
        <p:spPr bwMode="auto">
          <a:xfrm>
            <a:off x="1517875" y="5514969"/>
            <a:ext cx="150279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AC</a:t>
            </a:r>
            <a:r>
              <a:rPr lang="zh-CN" altLang="en-US" sz="16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接口</a:t>
            </a:r>
            <a:endParaRPr lang="ko-KR" altLang="ko-KR" sz="1600" b="1" kern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15" name="AutoShape 131"/>
          <p:cNvSpPr>
            <a:spLocks noChangeArrowheads="1"/>
          </p:cNvSpPr>
          <p:nvPr/>
        </p:nvSpPr>
        <p:spPr bwMode="auto">
          <a:xfrm>
            <a:off x="3166655" y="5415112"/>
            <a:ext cx="1570909" cy="578503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19050" algn="ctr">
            <a:noFill/>
            <a:round/>
            <a:headEnd/>
            <a:tailEnd/>
          </a:ln>
          <a:effectLst>
            <a:outerShdw blurRad="149987" dist="127000" dir="288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146050" h="139700"/>
          </a:sp3d>
          <a:extLst/>
        </p:spPr>
        <p:txBody>
          <a:bodyPr wrap="none" lIns="72000" tIns="0" rIns="7200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100" b="1" kern="0">
              <a:solidFill>
                <a:srgbClr val="FFFFFF"/>
              </a:solidFill>
              <a:latin typeface="Times New Roman" pitchFamily="18" charset="0"/>
              <a:ea typeface="굴림"/>
              <a:cs typeface="Times New Roman" pitchFamily="18" charset="0"/>
            </a:endParaRPr>
          </a:p>
        </p:txBody>
      </p:sp>
      <p:sp>
        <p:nvSpPr>
          <p:cNvPr id="116" name="Text Box 133"/>
          <p:cNvSpPr txBox="1">
            <a:spLocks noChangeArrowheads="1"/>
          </p:cNvSpPr>
          <p:nvPr/>
        </p:nvSpPr>
        <p:spPr bwMode="auto">
          <a:xfrm>
            <a:off x="3192230" y="5514969"/>
            <a:ext cx="150279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6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Radius</a:t>
            </a:r>
            <a:r>
              <a:rPr lang="zh-CN" altLang="en-US" sz="16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接口</a:t>
            </a:r>
            <a:endParaRPr lang="ko-KR" altLang="ko-KR" sz="1600" b="1" kern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17" name="AutoShape 131"/>
          <p:cNvSpPr>
            <a:spLocks noChangeArrowheads="1"/>
          </p:cNvSpPr>
          <p:nvPr/>
        </p:nvSpPr>
        <p:spPr bwMode="auto">
          <a:xfrm>
            <a:off x="4845764" y="5417708"/>
            <a:ext cx="1570909" cy="578503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19050" algn="ctr">
            <a:noFill/>
            <a:round/>
            <a:headEnd/>
            <a:tailEnd/>
          </a:ln>
          <a:effectLst>
            <a:outerShdw blurRad="149987" dist="127000" dir="288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146050" h="139700"/>
          </a:sp3d>
          <a:extLst/>
        </p:spPr>
        <p:txBody>
          <a:bodyPr wrap="none" lIns="72000" tIns="0" rIns="7200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100" b="1" kern="0">
              <a:solidFill>
                <a:srgbClr val="FFFFFF"/>
              </a:solidFill>
              <a:latin typeface="Times New Roman" pitchFamily="18" charset="0"/>
              <a:ea typeface="굴림"/>
              <a:cs typeface="Times New Roman" pitchFamily="18" charset="0"/>
            </a:endParaRPr>
          </a:p>
        </p:txBody>
      </p:sp>
      <p:sp>
        <p:nvSpPr>
          <p:cNvPr id="118" name="Text Box 133"/>
          <p:cNvSpPr txBox="1">
            <a:spLocks noChangeArrowheads="1"/>
          </p:cNvSpPr>
          <p:nvPr/>
        </p:nvSpPr>
        <p:spPr bwMode="auto">
          <a:xfrm>
            <a:off x="4871339" y="5517565"/>
            <a:ext cx="150279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6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Portal</a:t>
            </a:r>
            <a:r>
              <a:rPr lang="zh-CN" altLang="en-US" sz="16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接口</a:t>
            </a:r>
            <a:endParaRPr lang="ko-KR" altLang="ko-KR" sz="1600" b="1" kern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19" name="AutoShape 131"/>
          <p:cNvSpPr>
            <a:spLocks noChangeArrowheads="1"/>
          </p:cNvSpPr>
          <p:nvPr/>
        </p:nvSpPr>
        <p:spPr bwMode="auto">
          <a:xfrm>
            <a:off x="6525835" y="5422611"/>
            <a:ext cx="1570909" cy="578503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19050" algn="ctr">
            <a:noFill/>
            <a:round/>
            <a:headEnd/>
            <a:tailEnd/>
          </a:ln>
          <a:effectLst>
            <a:outerShdw blurRad="149987" dist="127000" dir="288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146050" h="139700"/>
          </a:sp3d>
          <a:extLst/>
        </p:spPr>
        <p:txBody>
          <a:bodyPr wrap="none" lIns="72000" tIns="0" rIns="7200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100" b="1" kern="0">
              <a:solidFill>
                <a:srgbClr val="FFFFFF"/>
              </a:solidFill>
              <a:latin typeface="Times New Roman" pitchFamily="18" charset="0"/>
              <a:ea typeface="굴림"/>
              <a:cs typeface="Times New Roman" pitchFamily="18" charset="0"/>
            </a:endParaRPr>
          </a:p>
        </p:txBody>
      </p:sp>
      <p:sp>
        <p:nvSpPr>
          <p:cNvPr id="120" name="Text Box 133"/>
          <p:cNvSpPr txBox="1">
            <a:spLocks noChangeArrowheads="1"/>
          </p:cNvSpPr>
          <p:nvPr/>
        </p:nvSpPr>
        <p:spPr bwMode="auto">
          <a:xfrm>
            <a:off x="6551410" y="5522468"/>
            <a:ext cx="150279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6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策略</a:t>
            </a:r>
            <a:r>
              <a:rPr lang="zh-CN" altLang="en-US" sz="16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接口</a:t>
            </a:r>
            <a:endParaRPr lang="ko-KR" altLang="ko-KR" sz="1600" b="1" kern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21" name="AutoShape 131"/>
          <p:cNvSpPr>
            <a:spLocks noChangeArrowheads="1"/>
          </p:cNvSpPr>
          <p:nvPr/>
        </p:nvSpPr>
        <p:spPr bwMode="auto">
          <a:xfrm>
            <a:off x="8203643" y="5422611"/>
            <a:ext cx="1570909" cy="578503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19050" algn="ctr">
            <a:noFill/>
            <a:round/>
            <a:headEnd/>
            <a:tailEnd/>
          </a:ln>
          <a:effectLst>
            <a:outerShdw blurRad="149987" dist="127000" dir="288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146050" h="139700"/>
          </a:sp3d>
          <a:extLst/>
        </p:spPr>
        <p:txBody>
          <a:bodyPr wrap="none" lIns="72000" tIns="0" rIns="7200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100" b="1" kern="0">
              <a:solidFill>
                <a:srgbClr val="FFFFFF"/>
              </a:solidFill>
              <a:latin typeface="Times New Roman" pitchFamily="18" charset="0"/>
              <a:ea typeface="굴림"/>
              <a:cs typeface="Times New Roman" pitchFamily="18" charset="0"/>
            </a:endParaRPr>
          </a:p>
        </p:txBody>
      </p:sp>
      <p:sp>
        <p:nvSpPr>
          <p:cNvPr id="122" name="Text Box 133"/>
          <p:cNvSpPr txBox="1">
            <a:spLocks noChangeArrowheads="1"/>
          </p:cNvSpPr>
          <p:nvPr/>
        </p:nvSpPr>
        <p:spPr bwMode="auto">
          <a:xfrm>
            <a:off x="8229218" y="5522468"/>
            <a:ext cx="150279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6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LBS</a:t>
            </a:r>
            <a:r>
              <a:rPr lang="zh-CN" altLang="en-US" sz="16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接口</a:t>
            </a:r>
            <a:endParaRPr lang="ko-KR" altLang="ko-KR" sz="1600" b="1" kern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23" name="AutoShape 131"/>
          <p:cNvSpPr>
            <a:spLocks noChangeArrowheads="1"/>
          </p:cNvSpPr>
          <p:nvPr/>
        </p:nvSpPr>
        <p:spPr bwMode="auto">
          <a:xfrm>
            <a:off x="9882212" y="5435656"/>
            <a:ext cx="1570909" cy="578503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19050" algn="ctr">
            <a:noFill/>
            <a:round/>
            <a:headEnd/>
            <a:tailEnd/>
          </a:ln>
          <a:effectLst>
            <a:outerShdw blurRad="149987" dist="127000" dir="288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146050" h="139700"/>
          </a:sp3d>
          <a:extLst/>
        </p:spPr>
        <p:txBody>
          <a:bodyPr wrap="none" lIns="72000" tIns="0" rIns="7200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100" b="1" kern="0">
              <a:solidFill>
                <a:srgbClr val="FFFFFF"/>
              </a:solidFill>
              <a:latin typeface="Times New Roman" pitchFamily="18" charset="0"/>
              <a:ea typeface="굴림"/>
              <a:cs typeface="Times New Roman" pitchFamily="18" charset="0"/>
            </a:endParaRPr>
          </a:p>
        </p:txBody>
      </p:sp>
      <p:sp>
        <p:nvSpPr>
          <p:cNvPr id="124" name="Text Box 133"/>
          <p:cNvSpPr txBox="1">
            <a:spLocks noChangeArrowheads="1"/>
          </p:cNvSpPr>
          <p:nvPr/>
        </p:nvSpPr>
        <p:spPr bwMode="auto">
          <a:xfrm>
            <a:off x="9907787" y="5535513"/>
            <a:ext cx="150279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6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日志</a:t>
            </a:r>
            <a:r>
              <a:rPr lang="zh-CN" altLang="en-US" sz="16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接口</a:t>
            </a:r>
            <a:endParaRPr lang="ko-KR" altLang="ko-KR" sz="1600" b="1" kern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25" name="文本框 124"/>
          <p:cNvSpPr txBox="1"/>
          <p:nvPr/>
        </p:nvSpPr>
        <p:spPr>
          <a:xfrm>
            <a:off x="175496" y="2293017"/>
            <a:ext cx="697627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业务</a:t>
            </a:r>
            <a:endParaRPr lang="en-US" altLang="zh-CN" sz="2000" b="1" dirty="0" smtClean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000" b="1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支撑</a:t>
            </a:r>
            <a:endParaRPr lang="en-US" altLang="zh-CN" sz="2000" b="1" dirty="0" smtClean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2000" b="1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000" b="1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运营</a:t>
            </a:r>
            <a:endParaRPr lang="en-US" altLang="zh-CN" sz="2000" b="1" dirty="0" smtClean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0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平台</a:t>
            </a:r>
            <a:endParaRPr lang="en-US" altLang="zh-CN" sz="2000" b="1" dirty="0" smtClean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6" name="文本框 125"/>
          <p:cNvSpPr txBox="1"/>
          <p:nvPr/>
        </p:nvSpPr>
        <p:spPr>
          <a:xfrm>
            <a:off x="176849" y="5337594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基础</a:t>
            </a:r>
            <a:endParaRPr lang="en-US" altLang="zh-CN" sz="2000" b="1" dirty="0" smtClean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0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架构</a:t>
            </a:r>
          </a:p>
        </p:txBody>
      </p:sp>
    </p:spTree>
    <p:extLst>
      <p:ext uri="{BB962C8B-B14F-4D97-AF65-F5344CB8AC3E}">
        <p14:creationId xmlns:p14="http://schemas.microsoft.com/office/powerpoint/2010/main" val="408230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AA1BF-EDF5-4B37-94C2-7ABE97CB820A}" type="datetime1">
              <a:rPr lang="zh-CN" altLang="en-US" smtClean="0"/>
              <a:t>2016/2/23</a:t>
            </a:fld>
            <a:endParaRPr lang="zh-CN" altLang="en-US" smtClean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184900"/>
            <a:ext cx="2743200" cy="365125"/>
          </a:xfrm>
        </p:spPr>
        <p:txBody>
          <a:bodyPr/>
          <a:lstStyle/>
          <a:p>
            <a:fld id="{C3656A7B-9554-4CE4-AD4F-6A68902B9F6A}" type="slidenum">
              <a:rPr lang="zh-CN" altLang="en-US" smtClean="0"/>
              <a:t>14</a:t>
            </a:fld>
            <a:endParaRPr lang="zh-CN" altLang="en-US"/>
          </a:p>
        </p:txBody>
      </p:sp>
      <p:sp>
        <p:nvSpPr>
          <p:cNvPr id="36" name="矩形 1"/>
          <p:cNvSpPr>
            <a:spLocks noChangeArrowheads="1"/>
          </p:cNvSpPr>
          <p:nvPr/>
        </p:nvSpPr>
        <p:spPr bwMode="auto">
          <a:xfrm>
            <a:off x="1744308" y="892"/>
            <a:ext cx="9044732" cy="676134"/>
          </a:xfrm>
          <a:prstGeom prst="rect">
            <a:avLst/>
          </a:prstGeom>
          <a:solidFill>
            <a:srgbClr val="009BD2"/>
          </a:solidFill>
          <a:ln>
            <a:noFill/>
          </a:ln>
        </p:spPr>
        <p:txBody>
          <a:bodyPr anchor="ctr"/>
          <a:lstStyle/>
          <a:p>
            <a:endParaRPr lang="zh-CN" altLang="zh-CN" sz="1800" dirty="0">
              <a:solidFill>
                <a:srgbClr val="FFFFFF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37" name="直接连接符 6"/>
          <p:cNvSpPr>
            <a:spLocks noChangeShapeType="1"/>
          </p:cNvSpPr>
          <p:nvPr/>
        </p:nvSpPr>
        <p:spPr bwMode="auto">
          <a:xfrm flipH="1">
            <a:off x="1910007" y="141348"/>
            <a:ext cx="6023" cy="402327"/>
          </a:xfrm>
          <a:prstGeom prst="line">
            <a:avLst/>
          </a:prstGeom>
          <a:noFill/>
          <a:ln w="9525" cap="flat" cmpd="sng">
            <a:solidFill>
              <a:schemeClr val="bg1"/>
            </a:solidFill>
            <a:round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38" name="TextBox 8"/>
          <p:cNvSpPr>
            <a:spLocks noChangeArrowheads="1"/>
          </p:cNvSpPr>
          <p:nvPr/>
        </p:nvSpPr>
        <p:spPr bwMode="auto">
          <a:xfrm>
            <a:off x="1964911" y="73856"/>
            <a:ext cx="5868984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NAC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宋体" pitchFamily="2" charset="-122"/>
            </a:endParaRP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07" y="173887"/>
            <a:ext cx="1265149" cy="369788"/>
          </a:xfrm>
          <a:prstGeom prst="rect">
            <a:avLst/>
          </a:prstGeom>
        </p:spPr>
      </p:pic>
      <p:sp>
        <p:nvSpPr>
          <p:cNvPr id="40" name="TextBox 53"/>
          <p:cNvSpPr>
            <a:spLocks noChangeAspect="1" noChangeArrowheads="1"/>
          </p:cNvSpPr>
          <p:nvPr/>
        </p:nvSpPr>
        <p:spPr bwMode="auto">
          <a:xfrm>
            <a:off x="1296988" y="850900"/>
            <a:ext cx="5448300" cy="41783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en-US" altLang="zh-CN" sz="2000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NAC</a:t>
            </a:r>
            <a:r>
              <a:rPr lang="zh-CN" altLang="en-US" sz="2000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功能特点</a:t>
            </a:r>
          </a:p>
        </p:txBody>
      </p:sp>
      <p:sp>
        <p:nvSpPr>
          <p:cNvPr id="41" name="矩形 16"/>
          <p:cNvSpPr>
            <a:spLocks noChangeArrowheads="1"/>
          </p:cNvSpPr>
          <p:nvPr/>
        </p:nvSpPr>
        <p:spPr bwMode="auto">
          <a:xfrm>
            <a:off x="1101725" y="850900"/>
            <a:ext cx="98425" cy="40005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C000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42" name="矩形 41"/>
          <p:cNvSpPr>
            <a:spLocks noChangeArrowheads="1"/>
          </p:cNvSpPr>
          <p:nvPr/>
        </p:nvSpPr>
        <p:spPr bwMode="auto">
          <a:xfrm>
            <a:off x="11027076" y="173886"/>
            <a:ext cx="1091916" cy="36979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zh-CN" altLang="en-US" sz="160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第    页</a:t>
            </a:r>
            <a:endParaRPr lang="zh-CN" altLang="en-US" sz="1800"/>
          </a:p>
        </p:txBody>
      </p:sp>
      <p:sp>
        <p:nvSpPr>
          <p:cNvPr id="43" name="灯片编号占位符 7"/>
          <p:cNvSpPr>
            <a:spLocks noGrp="1"/>
          </p:cNvSpPr>
          <p:nvPr/>
        </p:nvSpPr>
        <p:spPr>
          <a:xfrm>
            <a:off x="11176635" y="170815"/>
            <a:ext cx="4210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A909C9-518D-4FE0-81CA-3E9CD5535AF4}" type="slidenum">
              <a:rPr lang="zh-CN" altLang="en-US">
                <a:solidFill>
                  <a:srgbClr val="00B0F0"/>
                </a:solidFill>
              </a:rPr>
              <a:t>14</a:t>
            </a:fld>
            <a:endParaRPr lang="zh-CN" altLang="en-US" sz="1800">
              <a:solidFill>
                <a:srgbClr val="00B0F0"/>
              </a:solidFill>
            </a:endParaRPr>
          </a:p>
        </p:txBody>
      </p:sp>
      <p:cxnSp>
        <p:nvCxnSpPr>
          <p:cNvPr id="2" name="直接连接符 1"/>
          <p:cNvCxnSpPr>
            <a:stCxn id="86" idx="1"/>
          </p:cNvCxnSpPr>
          <p:nvPr/>
        </p:nvCxnSpPr>
        <p:spPr>
          <a:xfrm flipH="1">
            <a:off x="6130290" y="4747895"/>
            <a:ext cx="31242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 flipH="1" flipV="1">
            <a:off x="4563401" y="5952083"/>
            <a:ext cx="1028935" cy="194509"/>
            <a:chOff x="4255294" y="1661160"/>
            <a:chExt cx="1505426" cy="262890"/>
          </a:xfrm>
        </p:grpSpPr>
        <p:cxnSp>
          <p:nvCxnSpPr>
            <p:cNvPr id="44" name="直接连接符 43"/>
            <p:cNvCxnSpPr/>
            <p:nvPr/>
          </p:nvCxnSpPr>
          <p:spPr>
            <a:xfrm flipH="1" flipV="1">
              <a:off x="5410200" y="1661160"/>
              <a:ext cx="350520" cy="26289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/>
            <p:cNvCxnSpPr/>
            <p:nvPr/>
          </p:nvCxnSpPr>
          <p:spPr>
            <a:xfrm flipH="1">
              <a:off x="4255294" y="1663541"/>
              <a:ext cx="1157287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6" name="直接连接符 45"/>
          <p:cNvCxnSpPr/>
          <p:nvPr/>
        </p:nvCxnSpPr>
        <p:spPr>
          <a:xfrm flipH="1">
            <a:off x="1934845" y="4765675"/>
            <a:ext cx="371475" cy="381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连接符 46"/>
          <p:cNvCxnSpPr/>
          <p:nvPr/>
        </p:nvCxnSpPr>
        <p:spPr>
          <a:xfrm flipH="1" flipV="1">
            <a:off x="1842770" y="3388360"/>
            <a:ext cx="463550" cy="508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组合 47"/>
          <p:cNvGrpSpPr/>
          <p:nvPr/>
        </p:nvGrpSpPr>
        <p:grpSpPr>
          <a:xfrm>
            <a:off x="2676569" y="1858776"/>
            <a:ext cx="1215089" cy="262891"/>
            <a:chOff x="4255294" y="1661160"/>
            <a:chExt cx="1505426" cy="262890"/>
          </a:xfrm>
        </p:grpSpPr>
        <p:cxnSp>
          <p:nvCxnSpPr>
            <p:cNvPr id="49" name="直接连接符 48"/>
            <p:cNvCxnSpPr/>
            <p:nvPr/>
          </p:nvCxnSpPr>
          <p:spPr>
            <a:xfrm flipH="1" flipV="1">
              <a:off x="5410200" y="1661160"/>
              <a:ext cx="350520" cy="26289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接连接符 49"/>
            <p:cNvCxnSpPr/>
            <p:nvPr/>
          </p:nvCxnSpPr>
          <p:spPr>
            <a:xfrm flipH="1">
              <a:off x="4255294" y="1663541"/>
              <a:ext cx="1157287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组合 50"/>
          <p:cNvGrpSpPr/>
          <p:nvPr/>
        </p:nvGrpSpPr>
        <p:grpSpPr>
          <a:xfrm>
            <a:off x="4942564" y="2866156"/>
            <a:ext cx="1203960" cy="1051561"/>
            <a:chOff x="6842760" y="2637270"/>
            <a:chExt cx="1203960" cy="1051560"/>
          </a:xfrm>
        </p:grpSpPr>
        <p:sp>
          <p:nvSpPr>
            <p:cNvPr id="52" name="六边形 51"/>
            <p:cNvSpPr/>
            <p:nvPr/>
          </p:nvSpPr>
          <p:spPr>
            <a:xfrm>
              <a:off x="6842760" y="2637270"/>
              <a:ext cx="1203960" cy="1051560"/>
            </a:xfrm>
            <a:prstGeom prst="hexagon">
              <a:avLst/>
            </a:prstGeom>
            <a:solidFill>
              <a:srgbClr val="64A0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2490">
                <a:latin typeface="Arial" pitchFamily="34" charset="0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53" name="文本框 52"/>
            <p:cNvSpPr txBox="1"/>
            <p:nvPr/>
          </p:nvSpPr>
          <p:spPr>
            <a:xfrm>
              <a:off x="7024263" y="2809107"/>
              <a:ext cx="82072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4000" dirty="0">
                  <a:solidFill>
                    <a:srgbClr val="E7E7E7"/>
                  </a:solidFill>
                  <a:latin typeface="Arial" pitchFamily="34" charset="0"/>
                  <a:ea typeface="微软雅黑" pitchFamily="34" charset="-122"/>
                  <a:cs typeface="Arial" pitchFamily="34" charset="0"/>
                </a:rPr>
                <a:t>02</a:t>
              </a:r>
              <a:endParaRPr lang="zh-CN" altLang="en-US" sz="4000" baseline="-3000" dirty="0">
                <a:solidFill>
                  <a:srgbClr val="E7E7E7"/>
                </a:solidFill>
                <a:latin typeface="Arial" pitchFamily="34" charset="0"/>
                <a:ea typeface="微软雅黑" pitchFamily="34" charset="-122"/>
                <a:cs typeface="Arial" pitchFamily="34" charset="0"/>
              </a:endParaRPr>
            </a:p>
          </p:txBody>
        </p:sp>
      </p:grpSp>
      <p:grpSp>
        <p:nvGrpSpPr>
          <p:cNvPr id="54" name="组合 53"/>
          <p:cNvGrpSpPr/>
          <p:nvPr/>
        </p:nvGrpSpPr>
        <p:grpSpPr>
          <a:xfrm>
            <a:off x="3625656" y="2107965"/>
            <a:ext cx="1203960" cy="1051563"/>
            <a:chOff x="5525852" y="1879080"/>
            <a:chExt cx="1203960" cy="1051560"/>
          </a:xfrm>
        </p:grpSpPr>
        <p:sp>
          <p:nvSpPr>
            <p:cNvPr id="55" name="六边形 54"/>
            <p:cNvSpPr/>
            <p:nvPr/>
          </p:nvSpPr>
          <p:spPr>
            <a:xfrm>
              <a:off x="5525852" y="1879080"/>
              <a:ext cx="1203960" cy="1051560"/>
            </a:xfrm>
            <a:prstGeom prst="hexagon">
              <a:avLst/>
            </a:prstGeom>
            <a:solidFill>
              <a:srgbClr val="0092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2490">
                <a:latin typeface="Arial" pitchFamily="34" charset="0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56" name="文本框 55"/>
            <p:cNvSpPr txBox="1"/>
            <p:nvPr/>
          </p:nvSpPr>
          <p:spPr>
            <a:xfrm>
              <a:off x="5686669" y="1989362"/>
              <a:ext cx="882327" cy="7630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r>
                <a:rPr lang="en-US" altLang="zh-CN" sz="4000" dirty="0">
                  <a:solidFill>
                    <a:schemeClr val="bg1">
                      <a:lumMod val="95000"/>
                    </a:schemeClr>
                  </a:solidFill>
                  <a:latin typeface="Arial" pitchFamily="34" charset="0"/>
                  <a:ea typeface="微软雅黑" pitchFamily="34" charset="-122"/>
                  <a:cs typeface="Arial" pitchFamily="34" charset="0"/>
                </a:rPr>
                <a:t>01</a:t>
              </a:r>
              <a:endParaRPr lang="zh-CN" altLang="en-US" sz="4000" baseline="-30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endParaRPr>
            </a:p>
          </p:txBody>
        </p:sp>
      </p:grpSp>
      <p:grpSp>
        <p:nvGrpSpPr>
          <p:cNvPr id="57" name="组合 56"/>
          <p:cNvGrpSpPr/>
          <p:nvPr/>
        </p:nvGrpSpPr>
        <p:grpSpPr>
          <a:xfrm>
            <a:off x="4926732" y="4221925"/>
            <a:ext cx="1203960" cy="1051563"/>
            <a:chOff x="6842760" y="4008870"/>
            <a:chExt cx="1203960" cy="1051560"/>
          </a:xfrm>
        </p:grpSpPr>
        <p:sp>
          <p:nvSpPr>
            <p:cNvPr id="58" name="六边形 57"/>
            <p:cNvSpPr/>
            <p:nvPr/>
          </p:nvSpPr>
          <p:spPr>
            <a:xfrm>
              <a:off x="6842760" y="4008870"/>
              <a:ext cx="1203960" cy="1051560"/>
            </a:xfrm>
            <a:prstGeom prst="hexagon">
              <a:avLst/>
            </a:prstGeom>
            <a:solidFill>
              <a:srgbClr val="C2DA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2490">
                <a:latin typeface="Arial" pitchFamily="34" charset="0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6981635" y="4119152"/>
              <a:ext cx="926211" cy="7630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r>
                <a:rPr lang="en-US" altLang="zh-CN" sz="4000" dirty="0">
                  <a:solidFill>
                    <a:schemeClr val="bg1">
                      <a:lumMod val="95000"/>
                    </a:schemeClr>
                  </a:solidFill>
                  <a:latin typeface="Arial" pitchFamily="34" charset="0"/>
                  <a:ea typeface="微软雅黑" pitchFamily="34" charset="-122"/>
                  <a:cs typeface="Arial" pitchFamily="34" charset="0"/>
                </a:rPr>
                <a:t>03</a:t>
              </a:r>
              <a:endParaRPr lang="zh-CN" altLang="en-US" sz="4000" baseline="-30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endParaRPr>
            </a:p>
          </p:txBody>
        </p:sp>
      </p:grpSp>
      <p:grpSp>
        <p:nvGrpSpPr>
          <p:cNvPr id="60" name="组合 59"/>
          <p:cNvGrpSpPr/>
          <p:nvPr/>
        </p:nvGrpSpPr>
        <p:grpSpPr>
          <a:xfrm>
            <a:off x="2306041" y="4237758"/>
            <a:ext cx="1203960" cy="1051563"/>
            <a:chOff x="4206240" y="4008870"/>
            <a:chExt cx="1203960" cy="1051560"/>
          </a:xfrm>
        </p:grpSpPr>
        <p:sp>
          <p:nvSpPr>
            <p:cNvPr id="61" name="六边形 60"/>
            <p:cNvSpPr/>
            <p:nvPr/>
          </p:nvSpPr>
          <p:spPr>
            <a:xfrm>
              <a:off x="4206240" y="4008870"/>
              <a:ext cx="1203960" cy="1051560"/>
            </a:xfrm>
            <a:prstGeom prst="hexagon">
              <a:avLst/>
            </a:prstGeom>
            <a:solidFill>
              <a:srgbClr val="64A0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2490">
                <a:latin typeface="Arial" pitchFamily="34" charset="0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62" name="文本框 61"/>
            <p:cNvSpPr txBox="1"/>
            <p:nvPr/>
          </p:nvSpPr>
          <p:spPr>
            <a:xfrm>
              <a:off x="4397857" y="4119152"/>
              <a:ext cx="820725" cy="7630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r>
                <a:rPr lang="en-US" altLang="zh-CN" sz="4000" dirty="0">
                  <a:solidFill>
                    <a:schemeClr val="bg1">
                      <a:lumMod val="95000"/>
                    </a:schemeClr>
                  </a:solidFill>
                  <a:latin typeface="Arial" pitchFamily="34" charset="0"/>
                  <a:ea typeface="微软雅黑" pitchFamily="34" charset="-122"/>
                  <a:cs typeface="Arial" pitchFamily="34" charset="0"/>
                </a:rPr>
                <a:t>05</a:t>
              </a:r>
              <a:endParaRPr lang="zh-CN" altLang="en-US" sz="4000" baseline="-30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endParaRPr>
            </a:p>
          </p:txBody>
        </p:sp>
      </p:grpSp>
      <p:grpSp>
        <p:nvGrpSpPr>
          <p:cNvPr id="63" name="组合 62"/>
          <p:cNvGrpSpPr/>
          <p:nvPr/>
        </p:nvGrpSpPr>
        <p:grpSpPr>
          <a:xfrm>
            <a:off x="2306041" y="2866156"/>
            <a:ext cx="1203960" cy="1051561"/>
            <a:chOff x="4206240" y="2637270"/>
            <a:chExt cx="1203960" cy="1051560"/>
          </a:xfrm>
        </p:grpSpPr>
        <p:sp>
          <p:nvSpPr>
            <p:cNvPr id="64" name="六边形 63"/>
            <p:cNvSpPr/>
            <p:nvPr/>
          </p:nvSpPr>
          <p:spPr>
            <a:xfrm>
              <a:off x="4206240" y="2637270"/>
              <a:ext cx="1203960" cy="1051560"/>
            </a:xfrm>
            <a:prstGeom prst="hexagon">
              <a:avLst/>
            </a:prstGeom>
            <a:solidFill>
              <a:srgbClr val="C2DA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2490">
                <a:latin typeface="Arial" pitchFamily="34" charset="0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65" name="文本框 64"/>
            <p:cNvSpPr txBox="1"/>
            <p:nvPr/>
          </p:nvSpPr>
          <p:spPr>
            <a:xfrm>
              <a:off x="4387743" y="2809107"/>
              <a:ext cx="82072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4000" dirty="0">
                  <a:solidFill>
                    <a:srgbClr val="E7E7E7"/>
                  </a:solidFill>
                  <a:latin typeface="Arial" pitchFamily="34" charset="0"/>
                  <a:ea typeface="微软雅黑" pitchFamily="34" charset="-122"/>
                  <a:cs typeface="Arial" pitchFamily="34" charset="0"/>
                </a:rPr>
                <a:t>06</a:t>
              </a:r>
              <a:endParaRPr lang="zh-CN" altLang="en-US" sz="4000" baseline="-3000" dirty="0">
                <a:solidFill>
                  <a:srgbClr val="E7E7E7"/>
                </a:solidFill>
                <a:latin typeface="Arial" pitchFamily="34" charset="0"/>
                <a:ea typeface="微软雅黑" pitchFamily="34" charset="-122"/>
                <a:cs typeface="Arial" pitchFamily="34" charset="0"/>
              </a:endParaRPr>
            </a:p>
          </p:txBody>
        </p:sp>
      </p:grpSp>
      <p:grpSp>
        <p:nvGrpSpPr>
          <p:cNvPr id="67" name="组合 66"/>
          <p:cNvGrpSpPr/>
          <p:nvPr/>
        </p:nvGrpSpPr>
        <p:grpSpPr>
          <a:xfrm>
            <a:off x="3625656" y="4927961"/>
            <a:ext cx="1203960" cy="1051561"/>
            <a:chOff x="5525852" y="4683240"/>
            <a:chExt cx="1203960" cy="1051560"/>
          </a:xfrm>
        </p:grpSpPr>
        <p:sp>
          <p:nvSpPr>
            <p:cNvPr id="66" name="六边形 65"/>
            <p:cNvSpPr/>
            <p:nvPr/>
          </p:nvSpPr>
          <p:spPr>
            <a:xfrm>
              <a:off x="5525852" y="4683240"/>
              <a:ext cx="1203960" cy="1051560"/>
            </a:xfrm>
            <a:prstGeom prst="hexagon">
              <a:avLst/>
            </a:prstGeom>
            <a:solidFill>
              <a:srgbClr val="0092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3765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2490">
                <a:latin typeface="Arial" pitchFamily="34" charset="0"/>
                <a:ea typeface="微软雅黑" pitchFamily="34" charset="-122"/>
                <a:cs typeface="Arial" pitchFamily="34" charset="0"/>
              </a:endParaRPr>
            </a:p>
          </p:txBody>
        </p:sp>
        <p:sp>
          <p:nvSpPr>
            <p:cNvPr id="68" name="文本框 67"/>
            <p:cNvSpPr txBox="1"/>
            <p:nvPr/>
          </p:nvSpPr>
          <p:spPr>
            <a:xfrm>
              <a:off x="5693281" y="4855077"/>
              <a:ext cx="82072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3765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4000" dirty="0">
                  <a:solidFill>
                    <a:srgbClr val="E7E7E7"/>
                  </a:solidFill>
                  <a:latin typeface="Arial" pitchFamily="34" charset="0"/>
                  <a:ea typeface="微软雅黑" pitchFamily="34" charset="-122"/>
                  <a:cs typeface="Arial" pitchFamily="34" charset="0"/>
                </a:rPr>
                <a:t>04</a:t>
              </a:r>
              <a:endParaRPr lang="zh-CN" altLang="en-US" sz="4000" baseline="-3000" dirty="0">
                <a:solidFill>
                  <a:srgbClr val="E7E7E7"/>
                </a:solidFill>
                <a:latin typeface="Arial" pitchFamily="34" charset="0"/>
                <a:ea typeface="微软雅黑" pitchFamily="34" charset="-122"/>
                <a:cs typeface="Arial" pitchFamily="34" charset="0"/>
              </a:endParaRPr>
            </a:p>
          </p:txBody>
        </p:sp>
      </p:grpSp>
      <p:sp>
        <p:nvSpPr>
          <p:cNvPr id="70" name="六边形 69"/>
          <p:cNvSpPr/>
          <p:nvPr/>
        </p:nvSpPr>
        <p:spPr>
          <a:xfrm>
            <a:off x="3284220" y="3253740"/>
            <a:ext cx="1887220" cy="1592580"/>
          </a:xfrm>
          <a:prstGeom prst="hexagon">
            <a:avLst/>
          </a:prstGeom>
          <a:solidFill>
            <a:srgbClr val="43CB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3765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3765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3765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3765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90"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78" name="矩形 77"/>
          <p:cNvSpPr/>
          <p:nvPr/>
        </p:nvSpPr>
        <p:spPr>
          <a:xfrm>
            <a:off x="1201855" y="1625278"/>
            <a:ext cx="1451610" cy="416560"/>
          </a:xfrm>
          <a:prstGeom prst="rect">
            <a:avLst/>
          </a:prstGeom>
        </p:spPr>
        <p:txBody>
          <a:bodyPr wrap="none" lIns="91431" tIns="45716" rIns="91431" bIns="45716">
            <a:sp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认证服务器</a:t>
            </a:r>
          </a:p>
        </p:txBody>
      </p:sp>
      <p:sp>
        <p:nvSpPr>
          <p:cNvPr id="80" name="矩形 79"/>
          <p:cNvSpPr/>
          <p:nvPr/>
        </p:nvSpPr>
        <p:spPr>
          <a:xfrm>
            <a:off x="760769" y="3019228"/>
            <a:ext cx="1197610" cy="721360"/>
          </a:xfrm>
          <a:prstGeom prst="rect">
            <a:avLst/>
          </a:prstGeom>
        </p:spPr>
        <p:txBody>
          <a:bodyPr wrap="none" lIns="91431" tIns="45716" rIns="91431" bIns="45716">
            <a:sp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分布式</a:t>
            </a:r>
          </a:p>
          <a:p>
            <a:pPr algn="r"/>
            <a:r>
              <a: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计费节点</a:t>
            </a:r>
            <a:endParaRPr lang="en-US" altLang="zh-CN" sz="20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2" name="矩形 81"/>
          <p:cNvSpPr/>
          <p:nvPr/>
        </p:nvSpPr>
        <p:spPr>
          <a:xfrm>
            <a:off x="519469" y="4406844"/>
            <a:ext cx="1451610" cy="721360"/>
          </a:xfrm>
          <a:prstGeom prst="rect">
            <a:avLst/>
          </a:prstGeom>
        </p:spPr>
        <p:txBody>
          <a:bodyPr wrap="none" lIns="91431" tIns="45716" rIns="91431" bIns="45716">
            <a:sp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zh-CN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ZIGBEE</a:t>
            </a:r>
          </a:p>
          <a:p>
            <a:pPr algn="r"/>
            <a:r>
              <a: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协议转换器</a:t>
            </a:r>
          </a:p>
        </p:txBody>
      </p:sp>
      <p:sp>
        <p:nvSpPr>
          <p:cNvPr id="84" name="矩形 83"/>
          <p:cNvSpPr/>
          <p:nvPr/>
        </p:nvSpPr>
        <p:spPr>
          <a:xfrm>
            <a:off x="6208922" y="2421397"/>
            <a:ext cx="1711325" cy="416560"/>
          </a:xfrm>
          <a:prstGeom prst="rect">
            <a:avLst/>
          </a:prstGeom>
        </p:spPr>
        <p:txBody>
          <a:bodyPr wrap="none" lIns="91431" tIns="45716" rIns="91431" bIns="45716">
            <a:sp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Portal</a:t>
            </a:r>
            <a:r>
              <a:rPr lang="zh-CN" altLang="zh-CN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服务器</a:t>
            </a:r>
          </a:p>
        </p:txBody>
      </p:sp>
      <p:sp>
        <p:nvSpPr>
          <p:cNvPr id="86" name="矩形 85"/>
          <p:cNvSpPr/>
          <p:nvPr/>
        </p:nvSpPr>
        <p:spPr>
          <a:xfrm>
            <a:off x="6442574" y="4539564"/>
            <a:ext cx="1451610" cy="416560"/>
          </a:xfrm>
          <a:prstGeom prst="rect">
            <a:avLst/>
          </a:prstGeom>
        </p:spPr>
        <p:txBody>
          <a:bodyPr wrap="none" lIns="91431" tIns="45716" rIns="91431" bIns="45716">
            <a:sp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网关路由器</a:t>
            </a:r>
          </a:p>
        </p:txBody>
      </p:sp>
      <p:sp>
        <p:nvSpPr>
          <p:cNvPr id="88" name="矩形 87"/>
          <p:cNvSpPr/>
          <p:nvPr/>
        </p:nvSpPr>
        <p:spPr>
          <a:xfrm>
            <a:off x="5522533" y="5898402"/>
            <a:ext cx="1301115" cy="416560"/>
          </a:xfrm>
          <a:prstGeom prst="rect">
            <a:avLst/>
          </a:prstGeom>
        </p:spPr>
        <p:txBody>
          <a:bodyPr wrap="none" lIns="91431" tIns="45716" rIns="91431" bIns="45716">
            <a:sp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AC</a:t>
            </a:r>
            <a:r>
              <a: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控制器</a:t>
            </a:r>
          </a:p>
        </p:txBody>
      </p:sp>
      <p:grpSp>
        <p:nvGrpSpPr>
          <p:cNvPr id="90" name="组合 89"/>
          <p:cNvGrpSpPr/>
          <p:nvPr/>
        </p:nvGrpSpPr>
        <p:grpSpPr>
          <a:xfrm flipH="1">
            <a:off x="5874385" y="2617470"/>
            <a:ext cx="408305" cy="262890"/>
            <a:chOff x="4255294" y="1661160"/>
            <a:chExt cx="1505426" cy="262890"/>
          </a:xfrm>
        </p:grpSpPr>
        <p:cxnSp>
          <p:nvCxnSpPr>
            <p:cNvPr id="91" name="直接连接符 90"/>
            <p:cNvCxnSpPr/>
            <p:nvPr/>
          </p:nvCxnSpPr>
          <p:spPr>
            <a:xfrm flipH="1" flipV="1">
              <a:off x="5410200" y="1661160"/>
              <a:ext cx="350520" cy="26289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直接连接符 91"/>
            <p:cNvCxnSpPr/>
            <p:nvPr/>
          </p:nvCxnSpPr>
          <p:spPr>
            <a:xfrm flipH="1">
              <a:off x="4255294" y="1663541"/>
              <a:ext cx="1157287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3" name="矩形 92"/>
          <p:cNvSpPr/>
          <p:nvPr/>
        </p:nvSpPr>
        <p:spPr>
          <a:xfrm>
            <a:off x="3624619" y="3727253"/>
            <a:ext cx="1213485" cy="677545"/>
          </a:xfrm>
          <a:prstGeom prst="rect">
            <a:avLst/>
          </a:prstGeom>
        </p:spPr>
        <p:txBody>
          <a:bodyPr wrap="none" lIns="91431" tIns="45716" rIns="91431" bIns="45716">
            <a:sp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zh-CN" sz="3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NAC</a:t>
            </a:r>
          </a:p>
        </p:txBody>
      </p:sp>
      <p:sp>
        <p:nvSpPr>
          <p:cNvPr id="94" name="圆角矩形 93"/>
          <p:cNvSpPr/>
          <p:nvPr/>
        </p:nvSpPr>
        <p:spPr>
          <a:xfrm>
            <a:off x="8065934" y="1094499"/>
            <a:ext cx="3402330" cy="564515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5" name="文本框 94"/>
          <p:cNvSpPr txBox="1"/>
          <p:nvPr/>
        </p:nvSpPr>
        <p:spPr>
          <a:xfrm>
            <a:off x="8235411" y="1113634"/>
            <a:ext cx="3099435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黑体" charset="0"/>
                <a:ea typeface="黑体" charset="0"/>
              </a:rPr>
              <a:t>六大功能，合而为一</a:t>
            </a:r>
          </a:p>
        </p:txBody>
      </p:sp>
      <p:sp>
        <p:nvSpPr>
          <p:cNvPr id="96" name="矩形 95"/>
          <p:cNvSpPr/>
          <p:nvPr/>
        </p:nvSpPr>
        <p:spPr>
          <a:xfrm>
            <a:off x="8059533" y="1951906"/>
            <a:ext cx="3427095" cy="42397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u"/>
            </a:pP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NAC</a:t>
            </a:r>
            <a:r>
              <a:rPr lang="zh-CN" altLang="zh-CN" sz="1400" dirty="0">
                <a:latin typeface="微软雅黑" pitchFamily="34" charset="-122"/>
                <a:ea typeface="微软雅黑" pitchFamily="34" charset="-122"/>
              </a:rPr>
              <a:t>整合了认证、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PORTAL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、网关路由、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AC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管理、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ZIGBEE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协议转换，计费节点功能，这些功能均在本地完成，接受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云</a:t>
            </a:r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c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端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管理。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u"/>
            </a:pP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NAC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设备即插即用，使用简单，嵌入式系统，免维护，适应恶劣环境。相比传统的网关型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AC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设备，不仅功能更丰富实用，而且无维护成本。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u"/>
            </a:pP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NAC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设备几乎适用于所有的网络环境，不仅能自身完成以上所有的功能，且能配合云</a:t>
            </a: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AC</a:t>
            </a:r>
            <a:r>
              <a:rPr lang="zh-CN" altLang="en-US" sz="1400" dirty="0">
                <a:latin typeface="微软雅黑" pitchFamily="34" charset="-122"/>
                <a:ea typeface="微软雅黑" pitchFamily="34" charset="-122"/>
              </a:rPr>
              <a:t>平台，实现跨地区、跨网络、跨协议的组网和管理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u"/>
            </a:pP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bldLvl="0" autoUpdateAnimBg="0"/>
      <p:bldP spid="41" grpId="0" bldLvl="0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AA1BF-EDF5-4B37-94C2-7ABE97CB820A}" type="datetime1">
              <a:rPr lang="zh-CN" altLang="en-US" smtClean="0"/>
              <a:t>2016/2/23</a:t>
            </a:fld>
            <a:endParaRPr lang="zh-CN" altLang="en-US" smtClean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184900"/>
            <a:ext cx="2743200" cy="365125"/>
          </a:xfrm>
        </p:spPr>
        <p:txBody>
          <a:bodyPr/>
          <a:lstStyle/>
          <a:p>
            <a:fld id="{C3656A7B-9554-4CE4-AD4F-6A68902B9F6A}" type="slidenum">
              <a:rPr lang="zh-CN" altLang="en-US" smtClean="0"/>
              <a:t>15</a:t>
            </a:fld>
            <a:endParaRPr lang="zh-CN" altLang="en-US"/>
          </a:p>
        </p:txBody>
      </p:sp>
      <p:sp>
        <p:nvSpPr>
          <p:cNvPr id="36" name="矩形 1"/>
          <p:cNvSpPr>
            <a:spLocks noChangeArrowheads="1"/>
          </p:cNvSpPr>
          <p:nvPr/>
        </p:nvSpPr>
        <p:spPr bwMode="auto">
          <a:xfrm>
            <a:off x="1744308" y="892"/>
            <a:ext cx="9044732" cy="676134"/>
          </a:xfrm>
          <a:prstGeom prst="rect">
            <a:avLst/>
          </a:prstGeom>
          <a:solidFill>
            <a:srgbClr val="009BD2"/>
          </a:solidFill>
          <a:ln>
            <a:noFill/>
          </a:ln>
        </p:spPr>
        <p:txBody>
          <a:bodyPr anchor="ctr"/>
          <a:lstStyle/>
          <a:p>
            <a:endParaRPr lang="zh-CN" altLang="zh-CN" sz="1800" dirty="0">
              <a:solidFill>
                <a:srgbClr val="FFFFFF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37" name="直接连接符 6"/>
          <p:cNvSpPr>
            <a:spLocks noChangeShapeType="1"/>
          </p:cNvSpPr>
          <p:nvPr/>
        </p:nvSpPr>
        <p:spPr bwMode="auto">
          <a:xfrm flipH="1">
            <a:off x="1910007" y="141348"/>
            <a:ext cx="6023" cy="402327"/>
          </a:xfrm>
          <a:prstGeom prst="line">
            <a:avLst/>
          </a:prstGeom>
          <a:noFill/>
          <a:ln w="9525" cap="flat" cmpd="sng">
            <a:solidFill>
              <a:schemeClr val="bg1"/>
            </a:solidFill>
            <a:round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38" name="TextBox 8"/>
          <p:cNvSpPr>
            <a:spLocks noChangeArrowheads="1"/>
          </p:cNvSpPr>
          <p:nvPr/>
        </p:nvSpPr>
        <p:spPr bwMode="auto">
          <a:xfrm>
            <a:off x="1964911" y="73856"/>
            <a:ext cx="5868984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NAC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对比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宋体" pitchFamily="2" charset="-122"/>
            </a:endParaRP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07" y="173887"/>
            <a:ext cx="1265149" cy="369788"/>
          </a:xfrm>
          <a:prstGeom prst="rect">
            <a:avLst/>
          </a:prstGeom>
        </p:spPr>
      </p:pic>
      <p:sp>
        <p:nvSpPr>
          <p:cNvPr id="40" name="TextBox 53"/>
          <p:cNvSpPr>
            <a:spLocks noChangeAspect="1" noChangeArrowheads="1"/>
          </p:cNvSpPr>
          <p:nvPr/>
        </p:nvSpPr>
        <p:spPr bwMode="auto">
          <a:xfrm>
            <a:off x="1296988" y="850900"/>
            <a:ext cx="5448300" cy="40011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en-US" altLang="zh-CN" sz="2000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NAC</a:t>
            </a:r>
            <a:r>
              <a:rPr lang="zh-CN" altLang="en-US" sz="2000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与友商网关型产品对比</a:t>
            </a:r>
          </a:p>
        </p:txBody>
      </p:sp>
      <p:sp>
        <p:nvSpPr>
          <p:cNvPr id="41" name="矩形 16"/>
          <p:cNvSpPr>
            <a:spLocks noChangeArrowheads="1"/>
          </p:cNvSpPr>
          <p:nvPr/>
        </p:nvSpPr>
        <p:spPr bwMode="auto">
          <a:xfrm>
            <a:off x="1101725" y="850900"/>
            <a:ext cx="98425" cy="40005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C000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42" name="矩形 41"/>
          <p:cNvSpPr>
            <a:spLocks noChangeArrowheads="1"/>
          </p:cNvSpPr>
          <p:nvPr/>
        </p:nvSpPr>
        <p:spPr bwMode="auto">
          <a:xfrm>
            <a:off x="11027076" y="173886"/>
            <a:ext cx="1091916" cy="36979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zh-CN" altLang="en-US" sz="160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第    页</a:t>
            </a:r>
            <a:endParaRPr lang="zh-CN" altLang="en-US" sz="1800"/>
          </a:p>
        </p:txBody>
      </p:sp>
      <p:sp>
        <p:nvSpPr>
          <p:cNvPr id="43" name="灯片编号占位符 7"/>
          <p:cNvSpPr>
            <a:spLocks noGrp="1"/>
          </p:cNvSpPr>
          <p:nvPr/>
        </p:nvSpPr>
        <p:spPr>
          <a:xfrm>
            <a:off x="11176635" y="170815"/>
            <a:ext cx="4210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A909C9-518D-4FE0-81CA-3E9CD5535AF4}" type="slidenum">
              <a:rPr lang="zh-CN" altLang="en-US">
                <a:solidFill>
                  <a:srgbClr val="00B0F0"/>
                </a:solidFill>
              </a:rPr>
              <a:t>15</a:t>
            </a:fld>
            <a:endParaRPr lang="zh-CN" altLang="en-US" sz="1800">
              <a:solidFill>
                <a:srgbClr val="00B0F0"/>
              </a:solidFill>
            </a:endParaRPr>
          </a:p>
        </p:txBody>
      </p:sp>
      <p:graphicFrame>
        <p:nvGraphicFramePr>
          <p:cNvPr id="69" name="表格 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9078938"/>
              </p:ext>
            </p:extLst>
          </p:nvPr>
        </p:nvGraphicFramePr>
        <p:xfrm>
          <a:off x="454976" y="1362235"/>
          <a:ext cx="5103813" cy="45497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1735"/>
                <a:gridCol w="1362660"/>
                <a:gridCol w="1489418"/>
              </a:tblGrid>
              <a:tr h="44108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/>
                        <a:t>对比功能</a:t>
                      </a:r>
                      <a:endParaRPr lang="zh-CN" altLang="en-US" sz="1800" dirty="0"/>
                    </a:p>
                  </a:txBody>
                  <a:tcPr marL="91459" marR="91459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/>
                        <a:t>网关型</a:t>
                      </a:r>
                      <a:r>
                        <a:rPr lang="en-US" altLang="zh-CN" sz="1800" dirty="0" smtClean="0"/>
                        <a:t>AC</a:t>
                      </a:r>
                      <a:endParaRPr lang="zh-CN" altLang="en-US" sz="1800" dirty="0"/>
                    </a:p>
                  </a:txBody>
                  <a:tcPr marL="91459" marR="91459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 smtClean="0"/>
                        <a:t>NAC</a:t>
                      </a:r>
                      <a:endParaRPr lang="zh-CN" altLang="en-US" sz="1800" dirty="0"/>
                    </a:p>
                  </a:txBody>
                  <a:tcPr marL="91459" marR="91459" marT="45716" marB="45716"/>
                </a:tc>
              </a:tr>
              <a:tr h="58005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支持</a:t>
                      </a:r>
                      <a:r>
                        <a:rPr lang="en-US" sz="1600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AP</a:t>
                      </a:r>
                      <a:r>
                        <a:rPr lang="zh-CN" sz="1600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种类</a:t>
                      </a:r>
                    </a:p>
                  </a:txBody>
                  <a:tcPr marL="68595" marR="68595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600" kern="10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集客</a:t>
                      </a:r>
                      <a:r>
                        <a:rPr lang="en-US" sz="1600" kern="10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AP</a:t>
                      </a:r>
                      <a:endParaRPr lang="zh-CN" sz="1600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8595" marR="68595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任意</a:t>
                      </a:r>
                      <a:r>
                        <a:rPr lang="en-US" sz="1600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AP</a:t>
                      </a:r>
                      <a:r>
                        <a:rPr lang="zh-CN" sz="1600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，路由器</a:t>
                      </a:r>
                    </a:p>
                  </a:txBody>
                  <a:tcPr marL="68595" marR="68595" marT="0" marB="0" anchor="ctr"/>
                </a:tc>
              </a:tr>
              <a:tr h="44108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是否支持</a:t>
                      </a:r>
                      <a:r>
                        <a:rPr lang="en-US" sz="1600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NAC</a:t>
                      </a:r>
                      <a:r>
                        <a:rPr lang="zh-CN" sz="1600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模式</a:t>
                      </a:r>
                    </a:p>
                  </a:txBody>
                  <a:tcPr marL="68595" marR="68595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600" kern="10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不支持</a:t>
                      </a:r>
                    </a:p>
                  </a:txBody>
                  <a:tcPr marL="68595" marR="68595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支持</a:t>
                      </a:r>
                    </a:p>
                  </a:txBody>
                  <a:tcPr marL="68595" marR="68595" marT="0" marB="0" anchor="ctr"/>
                </a:tc>
              </a:tr>
              <a:tr h="44108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是否支持</a:t>
                      </a:r>
                      <a:r>
                        <a:rPr lang="en-US" sz="1600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VLAN</a:t>
                      </a:r>
                      <a:endParaRPr lang="zh-CN" sz="1600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8595" marR="68595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不支持</a:t>
                      </a:r>
                    </a:p>
                  </a:txBody>
                  <a:tcPr marL="68595" marR="68595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支持</a:t>
                      </a:r>
                    </a:p>
                  </a:txBody>
                  <a:tcPr marL="68595" marR="68595" marT="0" marB="0" anchor="ctr"/>
                </a:tc>
              </a:tr>
              <a:tr h="44108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是否支持桥模式</a:t>
                      </a:r>
                    </a:p>
                  </a:txBody>
                  <a:tcPr marL="68595" marR="68595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不支持</a:t>
                      </a:r>
                    </a:p>
                  </a:txBody>
                  <a:tcPr marL="68595" marR="68595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支持</a:t>
                      </a:r>
                    </a:p>
                  </a:txBody>
                  <a:tcPr marL="68595" marR="68595" marT="0" marB="0" anchor="ctr"/>
                </a:tc>
              </a:tr>
              <a:tr h="44108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DNS</a:t>
                      </a:r>
                      <a:r>
                        <a:rPr lang="zh-CN" sz="1600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白名单</a:t>
                      </a:r>
                    </a:p>
                  </a:txBody>
                  <a:tcPr marL="68595" marR="68595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傻瓜</a:t>
                      </a:r>
                      <a:r>
                        <a:rPr lang="en-US" sz="1600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IP</a:t>
                      </a:r>
                      <a:r>
                        <a:rPr lang="zh-CN" sz="1600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模式</a:t>
                      </a:r>
                    </a:p>
                  </a:txBody>
                  <a:tcPr marL="68595" marR="68595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智能解析模式</a:t>
                      </a:r>
                    </a:p>
                  </a:txBody>
                  <a:tcPr marL="68595" marR="68595" marT="0" marB="0" anchor="ctr"/>
                </a:tc>
              </a:tr>
              <a:tr h="44108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600" kern="10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微信认证</a:t>
                      </a:r>
                    </a:p>
                  </a:txBody>
                  <a:tcPr marL="68595" marR="68595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支持</a:t>
                      </a:r>
                    </a:p>
                  </a:txBody>
                  <a:tcPr marL="68595" marR="68595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支持</a:t>
                      </a:r>
                    </a:p>
                  </a:txBody>
                  <a:tcPr marL="68595" marR="68595" marT="0" marB="0" anchor="ctr"/>
                </a:tc>
              </a:tr>
              <a:tr h="44108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CMCC</a:t>
                      </a:r>
                      <a:r>
                        <a:rPr lang="zh-CN" sz="1600" kern="10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协议</a:t>
                      </a:r>
                    </a:p>
                  </a:txBody>
                  <a:tcPr marL="68595" marR="68595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不支持</a:t>
                      </a:r>
                    </a:p>
                  </a:txBody>
                  <a:tcPr marL="68595" marR="68595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支持</a:t>
                      </a:r>
                    </a:p>
                  </a:txBody>
                  <a:tcPr marL="68595" marR="68595" marT="0" marB="0" anchor="ctr"/>
                </a:tc>
              </a:tr>
              <a:tr h="44108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RADIUS</a:t>
                      </a:r>
                      <a:r>
                        <a:rPr lang="zh-CN" sz="1600" kern="10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认证</a:t>
                      </a:r>
                    </a:p>
                  </a:txBody>
                  <a:tcPr marL="68595" marR="68595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600" kern="10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不支持</a:t>
                      </a:r>
                    </a:p>
                  </a:txBody>
                  <a:tcPr marL="68595" marR="68595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支持</a:t>
                      </a:r>
                    </a:p>
                  </a:txBody>
                  <a:tcPr marL="68595" marR="68595" marT="0" marB="0" anchor="ctr"/>
                </a:tc>
              </a:tr>
              <a:tr h="44108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HTTP</a:t>
                      </a:r>
                      <a:r>
                        <a:rPr lang="zh-CN" sz="1600" kern="10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认证</a:t>
                      </a:r>
                    </a:p>
                  </a:txBody>
                  <a:tcPr marL="68595" marR="68595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600" kern="10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不支持</a:t>
                      </a:r>
                    </a:p>
                  </a:txBody>
                  <a:tcPr marL="68595" marR="68595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支持</a:t>
                      </a:r>
                    </a:p>
                  </a:txBody>
                  <a:tcPr marL="68595" marR="68595" marT="0" marB="0" anchor="ctr"/>
                </a:tc>
              </a:tr>
            </a:tbl>
          </a:graphicData>
        </a:graphic>
      </p:graphicFrame>
      <p:graphicFrame>
        <p:nvGraphicFramePr>
          <p:cNvPr id="71" name="表格 7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084938"/>
              </p:ext>
            </p:extLst>
          </p:nvPr>
        </p:nvGraphicFramePr>
        <p:xfrm>
          <a:off x="5865176" y="1370173"/>
          <a:ext cx="5732464" cy="45497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4811"/>
                <a:gridCol w="1443811"/>
                <a:gridCol w="2213842"/>
              </a:tblGrid>
              <a:tr h="44108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/>
                        <a:t>对比功能</a:t>
                      </a:r>
                      <a:endParaRPr lang="zh-CN" altLang="en-US" sz="1800" dirty="0"/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/>
                        <a:t>网关型</a:t>
                      </a:r>
                      <a:r>
                        <a:rPr lang="en-US" altLang="zh-CN" sz="1800" dirty="0" smtClean="0"/>
                        <a:t>AC</a:t>
                      </a:r>
                      <a:endParaRPr lang="zh-CN" altLang="en-US" sz="1800" dirty="0"/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 smtClean="0"/>
                        <a:t>NAC</a:t>
                      </a:r>
                      <a:endParaRPr lang="zh-CN" altLang="en-US" sz="1800" dirty="0"/>
                    </a:p>
                  </a:txBody>
                  <a:tcPr marL="91441" marR="91441" marT="45716" marB="45716"/>
                </a:tc>
              </a:tr>
              <a:tr h="580052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本地账户</a:t>
                      </a: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不支持</a:t>
                      </a: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支持</a:t>
                      </a:r>
                    </a:p>
                  </a:txBody>
                  <a:tcPr marL="68581" marR="68581" marT="0" marB="0" anchor="ctr"/>
                </a:tc>
              </a:tr>
              <a:tr h="44108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本地</a:t>
                      </a:r>
                      <a:r>
                        <a:rPr lang="en-US" sz="1600" kern="1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PORTAL</a:t>
                      </a:r>
                      <a:endParaRPr lang="zh-CN" sz="1600" kern="100" dirty="0">
                        <a:solidFill>
                          <a:schemeClr val="dk1"/>
                        </a:solidFill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不支持</a:t>
                      </a: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支持</a:t>
                      </a:r>
                    </a:p>
                  </a:txBody>
                  <a:tcPr marL="68581" marR="68581" marT="0" marB="0" anchor="ctr"/>
                </a:tc>
              </a:tr>
              <a:tr h="44108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精确流量计费</a:t>
                      </a: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不支持</a:t>
                      </a: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支持</a:t>
                      </a:r>
                    </a:p>
                  </a:txBody>
                  <a:tcPr marL="68581" marR="68581" marT="0" marB="0" anchor="ctr"/>
                </a:tc>
              </a:tr>
              <a:tr h="44108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记账报文可靠到达</a:t>
                      </a: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不支持</a:t>
                      </a: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支持</a:t>
                      </a:r>
                    </a:p>
                  </a:txBody>
                  <a:tcPr marL="68581" marR="68581" marT="0" marB="0" anchor="ctr"/>
                </a:tc>
              </a:tr>
              <a:tr h="44108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分布式计费</a:t>
                      </a: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不支持</a:t>
                      </a: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支持</a:t>
                      </a:r>
                    </a:p>
                  </a:txBody>
                  <a:tcPr marL="68581" marR="68581" marT="0" marB="0" anchor="ctr"/>
                </a:tc>
              </a:tr>
              <a:tr h="44108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PORTAL</a:t>
                      </a:r>
                      <a:r>
                        <a:rPr lang="zh-CN" sz="1600" kern="1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模板</a:t>
                      </a: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简单支持</a:t>
                      </a: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简单支持</a:t>
                      </a:r>
                    </a:p>
                  </a:txBody>
                  <a:tcPr marL="68581" marR="68581" marT="0" marB="0" anchor="ctr"/>
                </a:tc>
              </a:tr>
              <a:tr h="44108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云管理</a:t>
                      </a: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不支持</a:t>
                      </a: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支持</a:t>
                      </a:r>
                    </a:p>
                  </a:txBody>
                  <a:tcPr marL="68581" marR="68581" marT="0" marB="0" anchor="ctr"/>
                </a:tc>
              </a:tr>
              <a:tr h="44108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广告支持</a:t>
                      </a: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固定脚本</a:t>
                      </a: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全功能</a:t>
                      </a:r>
                      <a:r>
                        <a:rPr lang="en-US" sz="1600" kern="1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PORTAL</a:t>
                      </a:r>
                      <a:r>
                        <a:rPr lang="zh-CN" sz="1600" kern="1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服务器</a:t>
                      </a:r>
                    </a:p>
                  </a:txBody>
                  <a:tcPr marL="68581" marR="68581" marT="0" marB="0" anchor="ctr"/>
                </a:tc>
              </a:tr>
              <a:tr h="44108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PORTAL</a:t>
                      </a:r>
                      <a:r>
                        <a:rPr lang="zh-CN" sz="1600" kern="1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特性</a:t>
                      </a: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固定策略</a:t>
                      </a: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4W+B PORTAL</a:t>
                      </a:r>
                      <a:r>
                        <a:rPr lang="zh-CN" sz="1600" kern="1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策略</a:t>
                      </a:r>
                    </a:p>
                  </a:txBody>
                  <a:tcPr marL="68581" marR="68581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5575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bldLvl="0" autoUpdateAnimBg="0"/>
      <p:bldP spid="41" grpId="0" bldLvl="0" animBg="1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AA1BF-EDF5-4B37-94C2-7ABE97CB820A}" type="datetime1">
              <a:rPr lang="zh-CN" altLang="en-US" smtClean="0"/>
              <a:t>2016/2/23</a:t>
            </a:fld>
            <a:endParaRPr lang="zh-CN" altLang="en-US" dirty="0" smtClean="0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56A7B-9554-4CE4-AD4F-6A68902B9F6A}" type="slidenum">
              <a:rPr lang="zh-CN" altLang="en-US" smtClean="0"/>
              <a:t>16</a:t>
            </a:fld>
            <a:endParaRPr lang="zh-CN" altLang="en-US" dirty="0"/>
          </a:p>
        </p:txBody>
      </p:sp>
      <p:sp>
        <p:nvSpPr>
          <p:cNvPr id="22" name="矩形 1"/>
          <p:cNvSpPr>
            <a:spLocks noChangeArrowheads="1"/>
          </p:cNvSpPr>
          <p:nvPr/>
        </p:nvSpPr>
        <p:spPr bwMode="auto">
          <a:xfrm>
            <a:off x="1744308" y="892"/>
            <a:ext cx="9044732" cy="676134"/>
          </a:xfrm>
          <a:prstGeom prst="rect">
            <a:avLst/>
          </a:prstGeom>
          <a:solidFill>
            <a:srgbClr val="009BD2"/>
          </a:solidFill>
          <a:ln>
            <a:noFill/>
          </a:ln>
        </p:spPr>
        <p:txBody>
          <a:bodyPr anchor="ctr"/>
          <a:lstStyle/>
          <a:p>
            <a:endParaRPr lang="zh-CN" altLang="zh-CN" sz="1800" dirty="0">
              <a:solidFill>
                <a:srgbClr val="FFFFFF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23" name="直接连接符 6"/>
          <p:cNvSpPr>
            <a:spLocks noChangeShapeType="1"/>
          </p:cNvSpPr>
          <p:nvPr/>
        </p:nvSpPr>
        <p:spPr bwMode="auto">
          <a:xfrm flipH="1">
            <a:off x="1910007" y="141348"/>
            <a:ext cx="6023" cy="402327"/>
          </a:xfrm>
          <a:prstGeom prst="line">
            <a:avLst/>
          </a:prstGeom>
          <a:noFill/>
          <a:ln w="9525" cap="flat" cmpd="sng">
            <a:solidFill>
              <a:schemeClr val="bg1"/>
            </a:solidFill>
            <a:round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24" name="TextBox 8"/>
          <p:cNvSpPr>
            <a:spLocks noChangeArrowheads="1"/>
          </p:cNvSpPr>
          <p:nvPr/>
        </p:nvSpPr>
        <p:spPr bwMode="auto">
          <a:xfrm>
            <a:off x="1964911" y="73856"/>
            <a:ext cx="5868984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NAC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的作用</a:t>
            </a:r>
            <a:endParaRPr lang="zh-CN" altLang="en-US" sz="2800" dirty="0"/>
          </a:p>
        </p:txBody>
      </p:sp>
      <p:sp>
        <p:nvSpPr>
          <p:cNvPr id="25" name="深色1"/>
          <p:cNvSpPr>
            <a:spLocks noChangeArrowheads="1"/>
          </p:cNvSpPr>
          <p:nvPr/>
        </p:nvSpPr>
        <p:spPr bwMode="auto">
          <a:xfrm>
            <a:off x="-4761" y="1286433"/>
            <a:ext cx="2659958" cy="4427972"/>
          </a:xfrm>
          <a:custGeom>
            <a:avLst/>
            <a:gdLst>
              <a:gd name="T0" fmla="*/ 0 w 2662394"/>
              <a:gd name="T1" fmla="*/ 0 h 4430712"/>
              <a:gd name="T2" fmla="*/ 2662394 w 2662394"/>
              <a:gd name="T3" fmla="*/ 4430712 h 4430712"/>
            </a:gdLst>
            <a:ahLst/>
            <a:cxnLst/>
            <a:rect l="T0" t="T1" r="T2" b="T3"/>
            <a:pathLst/>
          </a:custGeom>
          <a:gradFill rotWithShape="1">
            <a:gsLst>
              <a:gs pos="0">
                <a:srgbClr val="7BABFF"/>
              </a:gs>
              <a:gs pos="100000">
                <a:srgbClr val="2676FF"/>
              </a:gs>
            </a:gsLst>
            <a:lin ang="5400000" scaled="1"/>
          </a:gra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lnSpc>
                <a:spcPct val="120000"/>
              </a:lnSpc>
            </a:pPr>
            <a:endParaRPr lang="zh-CN" altLang="zh-CN" sz="1800" b="1" i="1">
              <a:solidFill>
                <a:srgbClr val="FFFFFF"/>
              </a:solidFill>
              <a:latin typeface="Calibri" pitchFamily="34" charset="0"/>
              <a:ea typeface="微软雅黑" pitchFamily="34" charset="-122"/>
              <a:sym typeface="宋体" pitchFamily="2" charset="-122"/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07" y="173887"/>
            <a:ext cx="1265149" cy="369788"/>
          </a:xfrm>
          <a:prstGeom prst="rect">
            <a:avLst/>
          </a:prstGeom>
        </p:spPr>
      </p:pic>
      <p:sp>
        <p:nvSpPr>
          <p:cNvPr id="30" name="TextBox 53"/>
          <p:cNvSpPr>
            <a:spLocks noChangeAspect="1" noChangeArrowheads="1"/>
          </p:cNvSpPr>
          <p:nvPr/>
        </p:nvSpPr>
        <p:spPr bwMode="auto">
          <a:xfrm>
            <a:off x="1296988" y="850900"/>
            <a:ext cx="5448300" cy="41783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en-US" altLang="zh-CN" sz="2000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NAC</a:t>
            </a:r>
            <a:r>
              <a:rPr lang="zh-CN" altLang="en-US" sz="2000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设备在网络场景中的作用</a:t>
            </a:r>
          </a:p>
        </p:txBody>
      </p:sp>
      <p:sp>
        <p:nvSpPr>
          <p:cNvPr id="31" name="矩形 16"/>
          <p:cNvSpPr>
            <a:spLocks noChangeArrowheads="1"/>
          </p:cNvSpPr>
          <p:nvPr/>
        </p:nvSpPr>
        <p:spPr bwMode="auto">
          <a:xfrm>
            <a:off x="1101725" y="850900"/>
            <a:ext cx="98425" cy="40005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C000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33" name="日期占位符 1"/>
          <p:cNvSpPr txBox="1"/>
          <p:nvPr/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800" dirty="0">
              <a:solidFill>
                <a:schemeClr val="tx1"/>
              </a:solidFill>
            </a:endParaRPr>
          </a:p>
        </p:txBody>
      </p:sp>
      <p:sp>
        <p:nvSpPr>
          <p:cNvPr id="34" name="矩形 33"/>
          <p:cNvSpPr>
            <a:spLocks noChangeArrowheads="1"/>
          </p:cNvSpPr>
          <p:nvPr/>
        </p:nvSpPr>
        <p:spPr bwMode="auto">
          <a:xfrm>
            <a:off x="11027076" y="173886"/>
            <a:ext cx="1091916" cy="36979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zh-CN" altLang="en-US" sz="1600" dirty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第    页</a:t>
            </a:r>
            <a:endParaRPr lang="zh-CN" altLang="en-US" sz="1800" dirty="0"/>
          </a:p>
        </p:txBody>
      </p:sp>
      <p:sp>
        <p:nvSpPr>
          <p:cNvPr id="35" name="灯片编号占位符 7"/>
          <p:cNvSpPr>
            <a:spLocks noGrp="1"/>
          </p:cNvSpPr>
          <p:nvPr/>
        </p:nvSpPr>
        <p:spPr>
          <a:xfrm>
            <a:off x="11176635" y="170815"/>
            <a:ext cx="4210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A909C9-518D-4FE0-81CA-3E9CD5535AF4}" type="slidenum">
              <a:rPr lang="zh-CN" altLang="en-US">
                <a:solidFill>
                  <a:srgbClr val="00B0F0"/>
                </a:solidFill>
              </a:rPr>
              <a:t>16</a:t>
            </a:fld>
            <a:endParaRPr lang="zh-CN" altLang="en-US" sz="1800" dirty="0">
              <a:solidFill>
                <a:srgbClr val="00B0F0"/>
              </a:solidFill>
            </a:endParaRPr>
          </a:p>
        </p:txBody>
      </p:sp>
      <p:sp>
        <p:nvSpPr>
          <p:cNvPr id="14" name="圆角矩形 18"/>
          <p:cNvSpPr>
            <a:spLocks noChangeArrowheads="1"/>
          </p:cNvSpPr>
          <p:nvPr/>
        </p:nvSpPr>
        <p:spPr bwMode="auto">
          <a:xfrm>
            <a:off x="1092199" y="1466850"/>
            <a:ext cx="9832975" cy="4589704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txBody>
          <a:bodyPr anchor="ctr"/>
          <a:lstStyle/>
          <a:p>
            <a:endParaRPr lang="zh-CN" altLang="zh-CN" b="1">
              <a:solidFill>
                <a:srgbClr val="FFFFFF"/>
              </a:solidFill>
              <a:latin typeface="Calibri" pitchFamily="34" charset="0"/>
              <a:ea typeface="微软雅黑" pitchFamily="34" charset="-122"/>
              <a:sym typeface="Calibri" pitchFamily="34" charset="0"/>
            </a:endParaRPr>
          </a:p>
        </p:txBody>
      </p:sp>
      <p:sp>
        <p:nvSpPr>
          <p:cNvPr id="15" name="TextBox 17"/>
          <p:cNvSpPr>
            <a:spLocks noChangeArrowheads="1"/>
          </p:cNvSpPr>
          <p:nvPr/>
        </p:nvSpPr>
        <p:spPr bwMode="auto">
          <a:xfrm>
            <a:off x="1374783" y="1482167"/>
            <a:ext cx="9207492" cy="44805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200000"/>
              </a:lnSpc>
              <a:buFont typeface="Wingdings" pitchFamily="2" charset="2"/>
              <a:buChar char="p"/>
            </a:pPr>
            <a:r>
              <a:rPr lang="zh-CN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一个可以集中管理的接入设备</a:t>
            </a:r>
            <a:endParaRPr lang="en-US" altLang="zh-CN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lvl="1">
              <a:lnSpc>
                <a:spcPct val="200000"/>
              </a:lnSpc>
              <a:buFont typeface="Wingdings" pitchFamily="2" charset="2"/>
              <a:buChar char="Ø"/>
            </a:pPr>
            <a:r>
              <a:rPr lang="zh-CN" altLang="en-US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zh-CN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具备有线用户</a:t>
            </a:r>
            <a:r>
              <a:rPr lang="en-US" altLang="zh-CN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WEB</a:t>
            </a:r>
            <a:r>
              <a:rPr lang="zh-CN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认证能力。</a:t>
            </a:r>
            <a:endParaRPr lang="en-US" altLang="zh-CN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lvl="1">
              <a:lnSpc>
                <a:spcPct val="200000"/>
              </a:lnSpc>
              <a:buFont typeface="Wingdings" pitchFamily="2" charset="2"/>
              <a:buChar char="Ø"/>
            </a:pPr>
            <a:r>
              <a:rPr lang="zh-CN" altLang="en-US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zh-CN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和</a:t>
            </a:r>
            <a:r>
              <a:rPr lang="en-US" altLang="zh-CN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AP</a:t>
            </a:r>
            <a:r>
              <a:rPr lang="zh-CN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的区别是容量更大，不带射频单元，网关功能更丰富。</a:t>
            </a:r>
            <a:endParaRPr lang="en-US" altLang="zh-CN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lvl="1">
              <a:lnSpc>
                <a:spcPct val="200000"/>
              </a:lnSpc>
              <a:buFont typeface="Wingdings" pitchFamily="2" charset="2"/>
              <a:buChar char="Ø"/>
            </a:pPr>
            <a:r>
              <a:rPr lang="zh-CN" altLang="en-US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zh-CN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可以工作在</a:t>
            </a:r>
            <a:r>
              <a:rPr lang="en-US" altLang="zh-CN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NAC</a:t>
            </a:r>
            <a:r>
              <a:rPr lang="zh-CN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模式下，也可以工作在</a:t>
            </a:r>
            <a:r>
              <a:rPr lang="en-US" altLang="zh-CN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AC</a:t>
            </a:r>
            <a:r>
              <a:rPr lang="zh-CN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模式下。</a:t>
            </a:r>
            <a:endParaRPr lang="en-US" altLang="zh-CN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>
              <a:lnSpc>
                <a:spcPct val="200000"/>
              </a:lnSpc>
              <a:buFont typeface="Wingdings" pitchFamily="2" charset="2"/>
              <a:buChar char="p"/>
            </a:pPr>
            <a:r>
              <a:rPr lang="zh-CN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一个可以无缝融合其他厂家</a:t>
            </a:r>
            <a:r>
              <a:rPr lang="en-US" altLang="zh-CN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AP</a:t>
            </a:r>
            <a:r>
              <a:rPr lang="zh-CN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完成</a:t>
            </a:r>
            <a:r>
              <a:rPr lang="en-US" altLang="zh-CN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WEB PORTAL</a:t>
            </a:r>
            <a:r>
              <a:rPr lang="zh-CN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业务的透明设备</a:t>
            </a:r>
            <a:endParaRPr lang="en-US" altLang="zh-CN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lvl="1">
              <a:lnSpc>
                <a:spcPct val="200000"/>
              </a:lnSpc>
              <a:buFont typeface="Wingdings" pitchFamily="2" charset="2"/>
              <a:buChar char="Ø"/>
            </a:pPr>
            <a:r>
              <a:rPr lang="zh-CN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增加</a:t>
            </a:r>
            <a:r>
              <a:rPr lang="en-US" altLang="zh-CN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NAC</a:t>
            </a:r>
            <a:r>
              <a:rPr lang="zh-CN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设备不影响原有</a:t>
            </a:r>
            <a:r>
              <a:rPr lang="en-US" altLang="zh-CN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AP-AC</a:t>
            </a:r>
            <a:r>
              <a:rPr lang="zh-CN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的管理模式。</a:t>
            </a:r>
            <a:endParaRPr lang="en-US" altLang="zh-CN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lvl="1">
              <a:lnSpc>
                <a:spcPct val="200000"/>
              </a:lnSpc>
              <a:buFont typeface="Wingdings" pitchFamily="2" charset="2"/>
              <a:buChar char="Ø"/>
            </a:pPr>
            <a:r>
              <a:rPr lang="en-US" altLang="zh-CN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NAC</a:t>
            </a:r>
            <a:r>
              <a:rPr lang="zh-CN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可以工作在桥模式，不改变原有网络的拓扑结构。</a:t>
            </a:r>
            <a:endParaRPr lang="en-US" altLang="zh-CN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lvl="1">
              <a:lnSpc>
                <a:spcPct val="200000"/>
              </a:lnSpc>
              <a:buFont typeface="Wingdings" pitchFamily="2" charset="2"/>
              <a:buChar char="Ø"/>
            </a:pPr>
            <a:r>
              <a:rPr lang="zh-CN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可以输出更多的日志信息。</a:t>
            </a:r>
            <a:endParaRPr lang="en-US" altLang="zh-CN" sz="16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50126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350"/>
                            </p:stCondLst>
                            <p:childTnLst>
                              <p:par>
                                <p:cTn id="18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rAng="0" ptsTypes="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Effect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ldLvl="0" animBg="1" autoUpdateAnimBg="0"/>
      <p:bldP spid="30" grpId="0" bldLvl="0" autoUpdateAnimBg="0"/>
      <p:bldP spid="31" grpId="0" bldLvl="0" animBg="1" autoUpdateAnimBg="0"/>
      <p:bldP spid="15" grpId="0" bldLvl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AA1BF-EDF5-4B37-94C2-7ABE97CB820A}" type="datetime1">
              <a:rPr lang="zh-CN" altLang="en-US" smtClean="0"/>
              <a:t>2016/2/23</a:t>
            </a:fld>
            <a:endParaRPr lang="zh-CN" altLang="en-US" dirty="0" smtClean="0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56A7B-9554-4CE4-AD4F-6A68902B9F6A}" type="slidenum">
              <a:rPr lang="zh-CN" altLang="en-US" smtClean="0"/>
              <a:t>17</a:t>
            </a:fld>
            <a:endParaRPr lang="zh-CN" altLang="en-US" dirty="0"/>
          </a:p>
        </p:txBody>
      </p:sp>
      <p:sp>
        <p:nvSpPr>
          <p:cNvPr id="22" name="矩形 1"/>
          <p:cNvSpPr>
            <a:spLocks noChangeArrowheads="1"/>
          </p:cNvSpPr>
          <p:nvPr/>
        </p:nvSpPr>
        <p:spPr bwMode="auto">
          <a:xfrm>
            <a:off x="1744308" y="0"/>
            <a:ext cx="9044732" cy="676134"/>
          </a:xfrm>
          <a:prstGeom prst="rect">
            <a:avLst/>
          </a:prstGeom>
          <a:solidFill>
            <a:srgbClr val="009BD2"/>
          </a:solidFill>
          <a:ln>
            <a:noFill/>
          </a:ln>
        </p:spPr>
        <p:txBody>
          <a:bodyPr anchor="ctr"/>
          <a:lstStyle/>
          <a:p>
            <a:endParaRPr lang="zh-CN" altLang="zh-CN" sz="1800" dirty="0">
              <a:solidFill>
                <a:srgbClr val="FFFFFF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23" name="直接连接符 6"/>
          <p:cNvSpPr>
            <a:spLocks noChangeShapeType="1"/>
          </p:cNvSpPr>
          <p:nvPr/>
        </p:nvSpPr>
        <p:spPr bwMode="auto">
          <a:xfrm flipH="1">
            <a:off x="1910007" y="141348"/>
            <a:ext cx="6023" cy="402327"/>
          </a:xfrm>
          <a:prstGeom prst="line">
            <a:avLst/>
          </a:prstGeom>
          <a:noFill/>
          <a:ln w="9525" cap="flat" cmpd="sng">
            <a:solidFill>
              <a:schemeClr val="bg1"/>
            </a:solidFill>
            <a:round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24" name="TextBox 8"/>
          <p:cNvSpPr>
            <a:spLocks noChangeArrowheads="1"/>
          </p:cNvSpPr>
          <p:nvPr/>
        </p:nvSpPr>
        <p:spPr bwMode="auto">
          <a:xfrm>
            <a:off x="1964911" y="73856"/>
            <a:ext cx="5868984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虚拟网络</a:t>
            </a:r>
            <a:endParaRPr lang="zh-CN" altLang="en-US" sz="2800" dirty="0"/>
          </a:p>
        </p:txBody>
      </p:sp>
      <p:sp>
        <p:nvSpPr>
          <p:cNvPr id="25" name="深色1"/>
          <p:cNvSpPr>
            <a:spLocks noChangeArrowheads="1"/>
          </p:cNvSpPr>
          <p:nvPr/>
        </p:nvSpPr>
        <p:spPr bwMode="auto">
          <a:xfrm>
            <a:off x="-4761" y="1286433"/>
            <a:ext cx="2659958" cy="4427972"/>
          </a:xfrm>
          <a:custGeom>
            <a:avLst/>
            <a:gdLst>
              <a:gd name="T0" fmla="*/ 0 w 2662394"/>
              <a:gd name="T1" fmla="*/ 0 h 4430712"/>
              <a:gd name="T2" fmla="*/ 2662394 w 2662394"/>
              <a:gd name="T3" fmla="*/ 4430712 h 4430712"/>
            </a:gdLst>
            <a:ahLst/>
            <a:cxnLst/>
            <a:rect l="T0" t="T1" r="T2" b="T3"/>
            <a:pathLst/>
          </a:custGeom>
          <a:gradFill rotWithShape="1">
            <a:gsLst>
              <a:gs pos="0">
                <a:srgbClr val="7BABFF"/>
              </a:gs>
              <a:gs pos="100000">
                <a:srgbClr val="2676FF"/>
              </a:gs>
            </a:gsLst>
            <a:lin ang="5400000" scaled="1"/>
          </a:gra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lnSpc>
                <a:spcPct val="120000"/>
              </a:lnSpc>
            </a:pPr>
            <a:endParaRPr lang="zh-CN" altLang="zh-CN" sz="1800" b="1" i="1">
              <a:solidFill>
                <a:srgbClr val="FFFFFF"/>
              </a:solidFill>
              <a:latin typeface="Calibri" pitchFamily="34" charset="0"/>
              <a:ea typeface="微软雅黑" pitchFamily="34" charset="-122"/>
              <a:sym typeface="宋体" pitchFamily="2" charset="-122"/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07" y="173887"/>
            <a:ext cx="1265149" cy="369788"/>
          </a:xfrm>
          <a:prstGeom prst="rect">
            <a:avLst/>
          </a:prstGeom>
        </p:spPr>
      </p:pic>
      <p:sp>
        <p:nvSpPr>
          <p:cNvPr id="30" name="TextBox 53"/>
          <p:cNvSpPr>
            <a:spLocks noChangeAspect="1" noChangeArrowheads="1"/>
          </p:cNvSpPr>
          <p:nvPr/>
        </p:nvSpPr>
        <p:spPr bwMode="auto">
          <a:xfrm>
            <a:off x="1296988" y="850900"/>
            <a:ext cx="5448300" cy="40011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zh-CN" altLang="en-US" sz="2000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虚拟网络</a:t>
            </a:r>
          </a:p>
        </p:txBody>
      </p:sp>
      <p:sp>
        <p:nvSpPr>
          <p:cNvPr id="31" name="矩形 16"/>
          <p:cNvSpPr>
            <a:spLocks noChangeArrowheads="1"/>
          </p:cNvSpPr>
          <p:nvPr/>
        </p:nvSpPr>
        <p:spPr bwMode="auto">
          <a:xfrm>
            <a:off x="1101725" y="850900"/>
            <a:ext cx="98425" cy="40005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C000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33" name="日期占位符 1"/>
          <p:cNvSpPr txBox="1"/>
          <p:nvPr/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800" dirty="0">
              <a:solidFill>
                <a:schemeClr val="tx1"/>
              </a:solidFill>
            </a:endParaRPr>
          </a:p>
        </p:txBody>
      </p:sp>
      <p:sp>
        <p:nvSpPr>
          <p:cNvPr id="34" name="矩形 33"/>
          <p:cNvSpPr>
            <a:spLocks noChangeArrowheads="1"/>
          </p:cNvSpPr>
          <p:nvPr/>
        </p:nvSpPr>
        <p:spPr bwMode="auto">
          <a:xfrm>
            <a:off x="11027076" y="173886"/>
            <a:ext cx="1091916" cy="36979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zh-CN" altLang="en-US" sz="1600" dirty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第    页</a:t>
            </a:r>
            <a:endParaRPr lang="zh-CN" altLang="en-US" sz="1800" dirty="0"/>
          </a:p>
        </p:txBody>
      </p:sp>
      <p:sp>
        <p:nvSpPr>
          <p:cNvPr id="35" name="灯片编号占位符 7"/>
          <p:cNvSpPr>
            <a:spLocks noGrp="1"/>
          </p:cNvSpPr>
          <p:nvPr/>
        </p:nvSpPr>
        <p:spPr>
          <a:xfrm>
            <a:off x="11176635" y="170815"/>
            <a:ext cx="4210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A909C9-518D-4FE0-81CA-3E9CD5535AF4}" type="slidenum">
              <a:rPr lang="zh-CN" altLang="en-US">
                <a:solidFill>
                  <a:srgbClr val="00B0F0"/>
                </a:solidFill>
              </a:rPr>
              <a:t>17</a:t>
            </a:fld>
            <a:endParaRPr lang="zh-CN" altLang="en-US" sz="1800" dirty="0">
              <a:solidFill>
                <a:srgbClr val="00B0F0"/>
              </a:solidFill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549" y="1125505"/>
            <a:ext cx="6331527" cy="5230845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902381" y="1318080"/>
            <a:ext cx="3681845" cy="37396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dirty="0" smtClean="0"/>
              <a:t>通过使用支持</a:t>
            </a:r>
            <a:r>
              <a:rPr lang="en-US" altLang="zh-CN" dirty="0" smtClean="0"/>
              <a:t>NSWMP</a:t>
            </a:r>
            <a:r>
              <a:rPr lang="zh-CN" altLang="en-US" dirty="0" smtClean="0"/>
              <a:t>协议的网络设备，在互联网上构建专属的</a:t>
            </a:r>
            <a:r>
              <a:rPr lang="en-US" altLang="zh-CN" dirty="0" smtClean="0"/>
              <a:t>NSWMP</a:t>
            </a:r>
            <a:r>
              <a:rPr lang="zh-CN" altLang="en-US" dirty="0" smtClean="0"/>
              <a:t>隧道，实现高效二层管理模式</a:t>
            </a:r>
            <a:endParaRPr lang="en-US" altLang="zh-CN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dirty="0" smtClean="0"/>
              <a:t>网络无关性，采用</a:t>
            </a:r>
            <a:r>
              <a:rPr lang="en-US" altLang="zh-CN" dirty="0" smtClean="0"/>
              <a:t>NSWMP</a:t>
            </a:r>
            <a:r>
              <a:rPr lang="zh-CN" altLang="en-US" dirty="0" smtClean="0"/>
              <a:t>协议的网络设备，可以在任意的网络中接入并接受云</a:t>
            </a:r>
            <a:r>
              <a:rPr lang="en-US" altLang="zh-CN" dirty="0" smtClean="0"/>
              <a:t>AC</a:t>
            </a:r>
            <a:r>
              <a:rPr lang="zh-CN" altLang="en-US" dirty="0" smtClean="0"/>
              <a:t>平台管理，就如同管理局域网中的设备</a:t>
            </a:r>
            <a:endParaRPr lang="en-US" altLang="zh-CN" dirty="0" smtClean="0"/>
          </a:p>
        </p:txBody>
      </p:sp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0533493"/>
              </p:ext>
            </p:extLst>
          </p:nvPr>
        </p:nvGraphicFramePr>
        <p:xfrm>
          <a:off x="2861680" y="5335087"/>
          <a:ext cx="1516062" cy="261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2" name="CorelDRAW" r:id="rId5" imgW="5356800" imgH="262440" progId="CorelDraw.Graphic.16">
                  <p:embed/>
                </p:oleObj>
              </mc:Choice>
              <mc:Fallback>
                <p:oleObj name="CorelDRAW" r:id="rId5" imgW="5356800" imgH="262440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861680" y="5335087"/>
                        <a:ext cx="1516062" cy="2619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矩形 18"/>
          <p:cNvSpPr/>
          <p:nvPr/>
        </p:nvSpPr>
        <p:spPr>
          <a:xfrm>
            <a:off x="776096" y="5237548"/>
            <a:ext cx="1871007" cy="338546"/>
          </a:xfrm>
          <a:prstGeom prst="rect">
            <a:avLst/>
          </a:prstGeom>
        </p:spPr>
        <p:txBody>
          <a:bodyPr wrap="none" lIns="91431" tIns="45716" rIns="91431" bIns="45716">
            <a:sp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zh-CN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NSWMP</a:t>
            </a:r>
            <a:r>
              <a:rPr lang="zh-CN" alt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虚拟通道</a:t>
            </a:r>
            <a:endParaRPr lang="zh-CN" alt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4261190"/>
              </p:ext>
            </p:extLst>
          </p:nvPr>
        </p:nvGraphicFramePr>
        <p:xfrm>
          <a:off x="2915396" y="5815774"/>
          <a:ext cx="1453429" cy="34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3" name="CorelDRAW" r:id="rId7" imgW="3243240" imgH="34560" progId="CorelDraw.Graphic.16">
                  <p:embed/>
                </p:oleObj>
              </mc:Choice>
              <mc:Fallback>
                <p:oleObj name="CorelDRAW" r:id="rId7" imgW="3243240" imgH="34560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915396" y="5815774"/>
                        <a:ext cx="1453429" cy="34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矩形 20"/>
          <p:cNvSpPr/>
          <p:nvPr/>
        </p:nvSpPr>
        <p:spPr>
          <a:xfrm>
            <a:off x="766437" y="5646501"/>
            <a:ext cx="1210570" cy="338546"/>
          </a:xfrm>
          <a:prstGeom prst="rect">
            <a:avLst/>
          </a:prstGeom>
        </p:spPr>
        <p:txBody>
          <a:bodyPr wrap="none" lIns="91431" tIns="45716" rIns="91431" bIns="45716">
            <a:sp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3765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zh-CN" alt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互联网通道</a:t>
            </a:r>
            <a:endParaRPr lang="zh-CN" alt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3787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ldLvl="0" animBg="1" autoUpdateAnimBg="0"/>
      <p:bldP spid="30" grpId="0" bldLvl="0" autoUpdateAnimBg="0"/>
      <p:bldP spid="31" grpId="0" bldLvl="0" animBg="1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5829300" y="4144080"/>
            <a:ext cx="4981575" cy="203892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AA1BF-EDF5-4B37-94C2-7ABE97CB820A}" type="datetime1">
              <a:rPr lang="zh-CN" altLang="en-US" smtClean="0"/>
              <a:t>2016/2/23</a:t>
            </a:fld>
            <a:endParaRPr lang="zh-CN" altLang="en-US" dirty="0" smtClean="0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56A7B-9554-4CE4-AD4F-6A68902B9F6A}" type="slidenum">
              <a:rPr lang="zh-CN" altLang="en-US" smtClean="0"/>
              <a:t>18</a:t>
            </a:fld>
            <a:endParaRPr lang="zh-CN" altLang="en-US" dirty="0"/>
          </a:p>
        </p:txBody>
      </p:sp>
      <p:sp>
        <p:nvSpPr>
          <p:cNvPr id="22" name="矩形 1"/>
          <p:cNvSpPr>
            <a:spLocks noChangeArrowheads="1"/>
          </p:cNvSpPr>
          <p:nvPr/>
        </p:nvSpPr>
        <p:spPr bwMode="auto">
          <a:xfrm>
            <a:off x="1744308" y="0"/>
            <a:ext cx="9044732" cy="676134"/>
          </a:xfrm>
          <a:prstGeom prst="rect">
            <a:avLst/>
          </a:prstGeom>
          <a:solidFill>
            <a:srgbClr val="009BD2"/>
          </a:solidFill>
          <a:ln>
            <a:noFill/>
          </a:ln>
        </p:spPr>
        <p:txBody>
          <a:bodyPr anchor="ctr"/>
          <a:lstStyle/>
          <a:p>
            <a:endParaRPr lang="zh-CN" altLang="zh-CN" sz="1800" dirty="0">
              <a:solidFill>
                <a:srgbClr val="FFFFFF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23" name="直接连接符 6"/>
          <p:cNvSpPr>
            <a:spLocks noChangeShapeType="1"/>
          </p:cNvSpPr>
          <p:nvPr/>
        </p:nvSpPr>
        <p:spPr bwMode="auto">
          <a:xfrm flipH="1">
            <a:off x="1910007" y="141348"/>
            <a:ext cx="6023" cy="402327"/>
          </a:xfrm>
          <a:prstGeom prst="line">
            <a:avLst/>
          </a:prstGeom>
          <a:noFill/>
          <a:ln w="9525" cap="flat" cmpd="sng">
            <a:solidFill>
              <a:schemeClr val="bg1"/>
            </a:solidFill>
            <a:round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24" name="TextBox 8"/>
          <p:cNvSpPr>
            <a:spLocks noChangeArrowheads="1"/>
          </p:cNvSpPr>
          <p:nvPr/>
        </p:nvSpPr>
        <p:spPr bwMode="auto">
          <a:xfrm>
            <a:off x="1964911" y="73856"/>
            <a:ext cx="5868984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对异构网元的精确度量</a:t>
            </a:r>
            <a:endParaRPr lang="zh-CN" altLang="en-US" sz="2800" dirty="0"/>
          </a:p>
        </p:txBody>
      </p:sp>
      <p:sp>
        <p:nvSpPr>
          <p:cNvPr id="25" name="深色1"/>
          <p:cNvSpPr>
            <a:spLocks noChangeArrowheads="1"/>
          </p:cNvSpPr>
          <p:nvPr/>
        </p:nvSpPr>
        <p:spPr bwMode="auto">
          <a:xfrm>
            <a:off x="-4761" y="1286433"/>
            <a:ext cx="2659958" cy="4427972"/>
          </a:xfrm>
          <a:custGeom>
            <a:avLst/>
            <a:gdLst>
              <a:gd name="T0" fmla="*/ 0 w 2662394"/>
              <a:gd name="T1" fmla="*/ 0 h 4430712"/>
              <a:gd name="T2" fmla="*/ 2662394 w 2662394"/>
              <a:gd name="T3" fmla="*/ 4430712 h 4430712"/>
            </a:gdLst>
            <a:ahLst/>
            <a:cxnLst/>
            <a:rect l="T0" t="T1" r="T2" b="T3"/>
            <a:pathLst/>
          </a:custGeom>
          <a:gradFill rotWithShape="1">
            <a:gsLst>
              <a:gs pos="0">
                <a:srgbClr val="7BABFF"/>
              </a:gs>
              <a:gs pos="100000">
                <a:srgbClr val="2676FF"/>
              </a:gs>
            </a:gsLst>
            <a:lin ang="5400000" scaled="1"/>
          </a:gra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lnSpc>
                <a:spcPct val="120000"/>
              </a:lnSpc>
            </a:pPr>
            <a:endParaRPr lang="zh-CN" altLang="zh-CN" sz="1800" b="1" i="1">
              <a:solidFill>
                <a:srgbClr val="FFFFFF"/>
              </a:solidFill>
              <a:latin typeface="Calibri" pitchFamily="34" charset="0"/>
              <a:ea typeface="微软雅黑" pitchFamily="34" charset="-122"/>
              <a:sym typeface="宋体" pitchFamily="2" charset="-122"/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07" y="173887"/>
            <a:ext cx="1265149" cy="369788"/>
          </a:xfrm>
          <a:prstGeom prst="rect">
            <a:avLst/>
          </a:prstGeom>
        </p:spPr>
      </p:pic>
      <p:sp>
        <p:nvSpPr>
          <p:cNvPr id="30" name="TextBox 53"/>
          <p:cNvSpPr>
            <a:spLocks noChangeAspect="1" noChangeArrowheads="1"/>
          </p:cNvSpPr>
          <p:nvPr/>
        </p:nvSpPr>
        <p:spPr bwMode="auto">
          <a:xfrm>
            <a:off x="1296988" y="850900"/>
            <a:ext cx="5448300" cy="40011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zh-CN" altLang="en-US" sz="2000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对异构网元的精确度量</a:t>
            </a:r>
          </a:p>
        </p:txBody>
      </p:sp>
      <p:sp>
        <p:nvSpPr>
          <p:cNvPr id="31" name="矩形 16"/>
          <p:cNvSpPr>
            <a:spLocks noChangeArrowheads="1"/>
          </p:cNvSpPr>
          <p:nvPr/>
        </p:nvSpPr>
        <p:spPr bwMode="auto">
          <a:xfrm>
            <a:off x="1101725" y="850900"/>
            <a:ext cx="98425" cy="40005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C000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33" name="日期占位符 1"/>
          <p:cNvSpPr txBox="1"/>
          <p:nvPr/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800" dirty="0">
              <a:solidFill>
                <a:schemeClr val="tx1"/>
              </a:solidFill>
            </a:endParaRPr>
          </a:p>
        </p:txBody>
      </p:sp>
      <p:sp>
        <p:nvSpPr>
          <p:cNvPr id="34" name="矩形 33"/>
          <p:cNvSpPr>
            <a:spLocks noChangeArrowheads="1"/>
          </p:cNvSpPr>
          <p:nvPr/>
        </p:nvSpPr>
        <p:spPr bwMode="auto">
          <a:xfrm>
            <a:off x="11027076" y="173886"/>
            <a:ext cx="1091916" cy="36979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zh-CN" altLang="en-US" sz="1600" dirty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第    页</a:t>
            </a:r>
            <a:endParaRPr lang="zh-CN" altLang="en-US" sz="1800" dirty="0"/>
          </a:p>
        </p:txBody>
      </p:sp>
      <p:sp>
        <p:nvSpPr>
          <p:cNvPr id="35" name="灯片编号占位符 7"/>
          <p:cNvSpPr>
            <a:spLocks noGrp="1"/>
          </p:cNvSpPr>
          <p:nvPr/>
        </p:nvSpPr>
        <p:spPr>
          <a:xfrm>
            <a:off x="11176635" y="170815"/>
            <a:ext cx="4210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A909C9-518D-4FE0-81CA-3E9CD5535AF4}" type="slidenum">
              <a:rPr lang="zh-CN" altLang="en-US">
                <a:solidFill>
                  <a:srgbClr val="00B0F0"/>
                </a:solidFill>
              </a:rPr>
              <a:t>18</a:t>
            </a:fld>
            <a:endParaRPr lang="zh-CN" altLang="en-US" sz="1800" dirty="0">
              <a:solidFill>
                <a:srgbClr val="00B0F0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885221" y="1450015"/>
            <a:ext cx="4469868" cy="48231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400"/>
              </a:lnSpc>
            </a:pPr>
            <a:r>
              <a:rPr lang="zh-CN" altLang="zh-CN" dirty="0"/>
              <a:t>蓝海卓越</a:t>
            </a:r>
            <a:r>
              <a:rPr lang="en-US" altLang="zh-CN" dirty="0"/>
              <a:t>NSWMP</a:t>
            </a:r>
            <a:r>
              <a:rPr lang="zh-CN" altLang="zh-CN" dirty="0"/>
              <a:t>协议，支持异构网元接入管理，除</a:t>
            </a:r>
            <a:r>
              <a:rPr lang="en-US" altLang="zh-CN" dirty="0"/>
              <a:t>AP</a:t>
            </a:r>
            <a:r>
              <a:rPr lang="zh-CN" altLang="zh-CN" dirty="0"/>
              <a:t>外，可以管理</a:t>
            </a:r>
            <a:r>
              <a:rPr lang="zh-CN" altLang="zh-CN" dirty="0" smtClean="0"/>
              <a:t>任何</a:t>
            </a:r>
            <a:r>
              <a:rPr lang="zh-CN" altLang="en-US" dirty="0" smtClean="0"/>
              <a:t>支持</a:t>
            </a:r>
            <a:r>
              <a:rPr lang="en-US" altLang="zh-CN" dirty="0" smtClean="0"/>
              <a:t>NSWMP</a:t>
            </a:r>
            <a:r>
              <a:rPr lang="zh-CN" altLang="en-US" dirty="0" smtClean="0"/>
              <a:t>协议的</a:t>
            </a:r>
            <a:r>
              <a:rPr lang="zh-CN" altLang="zh-CN" dirty="0" smtClean="0"/>
              <a:t>网络</a:t>
            </a:r>
            <a:r>
              <a:rPr lang="zh-CN" altLang="zh-CN" dirty="0"/>
              <a:t>接入设备，可能的设备及场景如下：</a:t>
            </a:r>
          </a:p>
          <a:p>
            <a:pPr marL="285750" lvl="0" indent="-285750">
              <a:lnSpc>
                <a:spcPts val="2400"/>
              </a:lnSpc>
              <a:buFont typeface="Wingdings" panose="05000000000000000000" pitchFamily="2" charset="2"/>
              <a:buChar char="Ø"/>
            </a:pPr>
            <a:r>
              <a:rPr lang="en-US" altLang="zh-CN" dirty="0" smtClean="0"/>
              <a:t>NAC/AC</a:t>
            </a:r>
            <a:r>
              <a:rPr lang="zh-CN" altLang="zh-CN" dirty="0" smtClean="0"/>
              <a:t>设备</a:t>
            </a:r>
            <a:r>
              <a:rPr lang="zh-CN" altLang="zh-CN" dirty="0"/>
              <a:t>，用于无线</a:t>
            </a:r>
            <a:r>
              <a:rPr lang="zh-CN" altLang="zh-CN" dirty="0" smtClean="0"/>
              <a:t>上网</a:t>
            </a:r>
            <a:endParaRPr lang="en-US" altLang="zh-CN" dirty="0" smtClean="0"/>
          </a:p>
          <a:p>
            <a:pPr marL="285750" lvl="0" indent="-285750">
              <a:lnSpc>
                <a:spcPts val="2400"/>
              </a:lnSpc>
              <a:buFont typeface="Wingdings" panose="05000000000000000000" pitchFamily="2" charset="2"/>
              <a:buChar char="Ø"/>
            </a:pPr>
            <a:r>
              <a:rPr lang="zh-CN" altLang="zh-CN" dirty="0" smtClean="0"/>
              <a:t>传感</a:t>
            </a:r>
            <a:r>
              <a:rPr lang="zh-CN" altLang="en-US" dirty="0" smtClean="0"/>
              <a:t>设备</a:t>
            </a:r>
            <a:r>
              <a:rPr lang="zh-CN" altLang="zh-CN" dirty="0" smtClean="0"/>
              <a:t>，</a:t>
            </a:r>
            <a:r>
              <a:rPr lang="zh-CN" altLang="zh-CN" dirty="0"/>
              <a:t>用于对传感器采集的数据进行精确度量并进行</a:t>
            </a:r>
            <a:r>
              <a:rPr lang="zh-CN" altLang="zh-CN" dirty="0" smtClean="0"/>
              <a:t>分析</a:t>
            </a:r>
            <a:endParaRPr lang="zh-CN" altLang="zh-CN" dirty="0"/>
          </a:p>
          <a:p>
            <a:pPr marL="285750" lvl="0" indent="-285750">
              <a:lnSpc>
                <a:spcPts val="2400"/>
              </a:lnSpc>
              <a:buFont typeface="Wingdings" panose="05000000000000000000" pitchFamily="2" charset="2"/>
              <a:buChar char="Ø"/>
            </a:pPr>
            <a:r>
              <a:rPr lang="zh-CN" altLang="zh-CN" dirty="0" smtClean="0"/>
              <a:t>监控</a:t>
            </a:r>
            <a:r>
              <a:rPr lang="zh-CN" altLang="en-US" dirty="0" smtClean="0"/>
              <a:t>设备</a:t>
            </a:r>
            <a:r>
              <a:rPr lang="zh-CN" altLang="zh-CN" dirty="0" smtClean="0"/>
              <a:t>，</a:t>
            </a:r>
            <a:r>
              <a:rPr lang="zh-CN" altLang="zh-CN" dirty="0"/>
              <a:t>对监控设备进行管理，并对设备所采集的数据进行转化，得到可视化</a:t>
            </a:r>
            <a:r>
              <a:rPr lang="zh-CN" altLang="zh-CN" dirty="0" smtClean="0"/>
              <a:t>数据</a:t>
            </a:r>
            <a:r>
              <a:rPr lang="zh-CN" altLang="en-US" dirty="0" smtClean="0"/>
              <a:t>，并可设定触发报警</a:t>
            </a:r>
            <a:endParaRPr lang="zh-CN" altLang="zh-CN" dirty="0"/>
          </a:p>
          <a:p>
            <a:pPr marL="285750" lvl="0" indent="-285750">
              <a:lnSpc>
                <a:spcPts val="2400"/>
              </a:lnSpc>
              <a:buFont typeface="Wingdings" panose="05000000000000000000" pitchFamily="2" charset="2"/>
              <a:buChar char="Ø"/>
            </a:pPr>
            <a:r>
              <a:rPr lang="zh-CN" altLang="zh-CN" dirty="0"/>
              <a:t>企业网络设备，如交换机、防火墙、路由器等进行管理，并可按需下发参数和配置，</a:t>
            </a:r>
          </a:p>
          <a:p>
            <a:pPr marL="285750" lvl="0" indent="-285750">
              <a:lnSpc>
                <a:spcPts val="2400"/>
              </a:lnSpc>
              <a:buFont typeface="Wingdings" panose="05000000000000000000" pitchFamily="2" charset="2"/>
              <a:buChar char="Ø"/>
            </a:pPr>
            <a:r>
              <a:rPr lang="zh-CN" altLang="zh-CN" dirty="0"/>
              <a:t>手机通讯终端，即</a:t>
            </a:r>
            <a:r>
              <a:rPr lang="en-US" altLang="zh-CN" dirty="0"/>
              <a:t>MDM</a:t>
            </a:r>
            <a:r>
              <a:rPr lang="zh-CN" altLang="zh-CN" dirty="0"/>
              <a:t>功能，采集手机相关数据，以指导企业管理行为</a:t>
            </a:r>
          </a:p>
        </p:txBody>
      </p:sp>
      <p:cxnSp>
        <p:nvCxnSpPr>
          <p:cNvPr id="27" name="直接连接符 26"/>
          <p:cNvCxnSpPr/>
          <p:nvPr/>
        </p:nvCxnSpPr>
        <p:spPr>
          <a:xfrm>
            <a:off x="5523649" y="2220434"/>
            <a:ext cx="5967564" cy="36094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8" name="Group 79"/>
          <p:cNvGrpSpPr/>
          <p:nvPr/>
        </p:nvGrpSpPr>
        <p:grpSpPr bwMode="auto">
          <a:xfrm>
            <a:off x="6993972" y="1157969"/>
            <a:ext cx="2201091" cy="915603"/>
            <a:chOff x="2132" y="672"/>
            <a:chExt cx="1008" cy="348"/>
          </a:xfrm>
        </p:grpSpPr>
        <p:pic>
          <p:nvPicPr>
            <p:cNvPr id="29" name="Picture 80" descr="003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2" y="768"/>
              <a:ext cx="100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32" name="Line 81"/>
            <p:cNvSpPr>
              <a:spLocks noChangeShapeType="1"/>
            </p:cNvSpPr>
            <p:nvPr/>
          </p:nvSpPr>
          <p:spPr bwMode="auto">
            <a:xfrm flipH="1">
              <a:off x="2382" y="828"/>
              <a:ext cx="35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" name="Line 82"/>
            <p:cNvSpPr>
              <a:spLocks noChangeShapeType="1"/>
            </p:cNvSpPr>
            <p:nvPr/>
          </p:nvSpPr>
          <p:spPr bwMode="auto">
            <a:xfrm flipV="1">
              <a:off x="2465" y="761"/>
              <a:ext cx="0" cy="6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" name="Line 83"/>
            <p:cNvSpPr>
              <a:spLocks noChangeShapeType="1"/>
            </p:cNvSpPr>
            <p:nvPr/>
          </p:nvSpPr>
          <p:spPr bwMode="auto">
            <a:xfrm flipV="1">
              <a:off x="2619" y="739"/>
              <a:ext cx="0" cy="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" name="Line 84"/>
            <p:cNvSpPr>
              <a:spLocks noChangeShapeType="1"/>
            </p:cNvSpPr>
            <p:nvPr/>
          </p:nvSpPr>
          <p:spPr bwMode="auto">
            <a:xfrm>
              <a:off x="2530" y="828"/>
              <a:ext cx="0" cy="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pic>
          <p:nvPicPr>
            <p:cNvPr id="39" name="Picture 85" descr="PC Blue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6" y="678"/>
              <a:ext cx="112" cy="1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0" name="Group 86"/>
            <p:cNvGrpSpPr/>
            <p:nvPr/>
          </p:nvGrpSpPr>
          <p:grpSpPr bwMode="auto">
            <a:xfrm>
              <a:off x="2688" y="672"/>
              <a:ext cx="291" cy="307"/>
              <a:chOff x="2256" y="2419"/>
              <a:chExt cx="336" cy="355"/>
            </a:xfrm>
          </p:grpSpPr>
          <p:pic>
            <p:nvPicPr>
              <p:cNvPr id="43" name="Picture 87" descr="fuwuqi"/>
              <p:cNvPicPr>
                <a:picLocks noChangeAspect="1" noChangeArrowheads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52" y="2419"/>
                <a:ext cx="240" cy="31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44" name="Group 88"/>
              <p:cNvGrpSpPr/>
              <p:nvPr/>
            </p:nvGrpSpPr>
            <p:grpSpPr bwMode="auto">
              <a:xfrm>
                <a:off x="2256" y="2544"/>
                <a:ext cx="211" cy="230"/>
                <a:chOff x="4896" y="1968"/>
                <a:chExt cx="672" cy="651"/>
              </a:xfrm>
            </p:grpSpPr>
            <p:pic>
              <p:nvPicPr>
                <p:cNvPr id="45" name="Picture 89" descr="整套电脑-2"/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896" y="1968"/>
                  <a:ext cx="672" cy="65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graphicFrame>
              <p:nvGraphicFramePr>
                <p:cNvPr id="46" name="Object 90"/>
                <p:cNvGraphicFramePr>
                  <a:graphicFrameLocks noChangeAspect="1"/>
                </p:cNvGraphicFramePr>
                <p:nvPr/>
              </p:nvGraphicFramePr>
              <p:xfrm>
                <a:off x="5056" y="2076"/>
                <a:ext cx="328" cy="23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142" name="BMP 图象" r:id="rId8" imgW="5715000" imgH="3933825" progId="Paint.Picture">
                        <p:embed/>
                      </p:oleObj>
                    </mc:Choice>
                    <mc:Fallback>
                      <p:oleObj name="BMP 图象" r:id="rId8" imgW="5715000" imgH="3933825" progId="Paint.Picture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9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056" y="2076"/>
                              <a:ext cx="328" cy="236"/>
                            </a:xfrm>
                            <a:prstGeom prst="rect">
                              <a:avLst/>
                            </a:prstGeom>
                            <a:solidFill>
                              <a:schemeClr val="bg1"/>
                            </a:solidFill>
                            <a:ln>
                              <a:noFill/>
                            </a:ln>
                            <a:effectLst/>
                            <a:extLst>
                              <a:ext uri="{91240B29-F687-4F45-9708-019B960494DF}">
                                <a14:hiddenLine xmlns:a14="http://schemas.microsoft.com/office/drawing/2010/main" w="12700">
                                  <a:solidFill>
                                    <a:srgbClr val="FF00FF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  <p:pic>
          <p:nvPicPr>
            <p:cNvPr id="41" name="Picture 91" descr="PC Blue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6" y="672"/>
              <a:ext cx="112" cy="1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92" descr="PC Blue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8" y="864"/>
              <a:ext cx="112" cy="1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7" name="Group 2"/>
          <p:cNvGrpSpPr/>
          <p:nvPr/>
        </p:nvGrpSpPr>
        <p:grpSpPr bwMode="auto">
          <a:xfrm>
            <a:off x="6873039" y="2596915"/>
            <a:ext cx="2802921" cy="1247775"/>
            <a:chOff x="2832" y="2832"/>
            <a:chExt cx="1680" cy="917"/>
          </a:xfrm>
        </p:grpSpPr>
        <p:sp>
          <p:nvSpPr>
            <p:cNvPr id="48" name="Oval 3"/>
            <p:cNvSpPr>
              <a:spLocks noChangeArrowheads="1"/>
            </p:cNvSpPr>
            <p:nvPr/>
          </p:nvSpPr>
          <p:spPr bwMode="auto">
            <a:xfrm>
              <a:off x="2832" y="2976"/>
              <a:ext cx="1680" cy="773"/>
            </a:xfrm>
            <a:prstGeom prst="ellipse">
              <a:avLst/>
            </a:prstGeom>
            <a:gradFill rotWithShape="0">
              <a:gsLst>
                <a:gs pos="0">
                  <a:srgbClr val="336699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pic>
          <p:nvPicPr>
            <p:cNvPr id="49" name="Picture 4" descr="图形1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0" y="2832"/>
              <a:ext cx="1367" cy="6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0" name="文本框 49"/>
          <p:cNvSpPr txBox="1"/>
          <p:nvPr/>
        </p:nvSpPr>
        <p:spPr>
          <a:xfrm>
            <a:off x="7492698" y="2750089"/>
            <a:ext cx="12890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chemeClr val="bg1"/>
                </a:solidFill>
              </a:rPr>
              <a:t>Internet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53" name="图片 5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6169" y="4171787"/>
            <a:ext cx="328079" cy="285913"/>
          </a:xfrm>
          <a:prstGeom prst="rect">
            <a:avLst/>
          </a:prstGeom>
        </p:spPr>
      </p:pic>
      <p:pic>
        <p:nvPicPr>
          <p:cNvPr id="55" name="图片 5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9999" y="5319896"/>
            <a:ext cx="738236" cy="207313"/>
          </a:xfrm>
          <a:prstGeom prst="rect">
            <a:avLst/>
          </a:prstGeom>
        </p:spPr>
      </p:pic>
      <p:pic>
        <p:nvPicPr>
          <p:cNvPr id="58" name="图片 5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9999" y="5638049"/>
            <a:ext cx="726104" cy="207012"/>
          </a:xfrm>
          <a:prstGeom prst="rect">
            <a:avLst/>
          </a:prstGeom>
        </p:spPr>
      </p:pic>
      <p:cxnSp>
        <p:nvCxnSpPr>
          <p:cNvPr id="59" name="直接连接符 58"/>
          <p:cNvCxnSpPr/>
          <p:nvPr/>
        </p:nvCxnSpPr>
        <p:spPr>
          <a:xfrm flipV="1">
            <a:off x="5505450" y="6288521"/>
            <a:ext cx="6067584" cy="18119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文本框 61"/>
          <p:cNvSpPr txBox="1"/>
          <p:nvPr/>
        </p:nvSpPr>
        <p:spPr>
          <a:xfrm>
            <a:off x="6539874" y="4173165"/>
            <a:ext cx="41492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AP/AC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：时长、流量、用户数、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SSID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、信号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3" name="文本框 62"/>
          <p:cNvSpPr txBox="1"/>
          <p:nvPr/>
        </p:nvSpPr>
        <p:spPr>
          <a:xfrm>
            <a:off x="6902980" y="5232819"/>
            <a:ext cx="34740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路由器：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CPU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、内存、用户数、流量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6899132" y="5543899"/>
            <a:ext cx="38250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交换机：流量、用户、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VLAN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、运行时间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10547833" y="2847742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跨互联网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10473773" y="1537753"/>
            <a:ext cx="10794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云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AC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平台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76" name="直接连接符 75"/>
          <p:cNvCxnSpPr/>
          <p:nvPr/>
        </p:nvCxnSpPr>
        <p:spPr>
          <a:xfrm>
            <a:off x="5523649" y="3937068"/>
            <a:ext cx="5972523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7" name="图片 7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5628" y="5906145"/>
            <a:ext cx="371462" cy="254677"/>
          </a:xfrm>
          <a:prstGeom prst="rect">
            <a:avLst/>
          </a:prstGeom>
        </p:spPr>
      </p:pic>
      <p:sp>
        <p:nvSpPr>
          <p:cNvPr id="78" name="文本框 77"/>
          <p:cNvSpPr txBox="1"/>
          <p:nvPr/>
        </p:nvSpPr>
        <p:spPr>
          <a:xfrm>
            <a:off x="6646641" y="5868434"/>
            <a:ext cx="39888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ZIGBEE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物联网：协议转换，可视化监控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15778" y="4546559"/>
            <a:ext cx="315139" cy="26694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12434" y="4916035"/>
            <a:ext cx="323114" cy="321514"/>
          </a:xfrm>
          <a:prstGeom prst="rect">
            <a:avLst/>
          </a:prstGeom>
        </p:spPr>
      </p:pic>
      <p:cxnSp>
        <p:nvCxnSpPr>
          <p:cNvPr id="80" name="直接连接符 79"/>
          <p:cNvCxnSpPr>
            <a:stCxn id="49" idx="0"/>
            <a:endCxn id="29" idx="2"/>
          </p:cNvCxnSpPr>
          <p:nvPr/>
        </p:nvCxnSpPr>
        <p:spPr>
          <a:xfrm flipV="1">
            <a:off x="8093477" y="2073572"/>
            <a:ext cx="1041" cy="52334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文本框 80"/>
          <p:cNvSpPr txBox="1"/>
          <p:nvPr/>
        </p:nvSpPr>
        <p:spPr>
          <a:xfrm>
            <a:off x="6511357" y="4521913"/>
            <a:ext cx="18261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摄像头：触发报警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2" name="文本框 81"/>
          <p:cNvSpPr txBox="1"/>
          <p:nvPr/>
        </p:nvSpPr>
        <p:spPr>
          <a:xfrm>
            <a:off x="6515233" y="4918113"/>
            <a:ext cx="26468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温度计：温度、变化、时间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83" name="直接连接符 82"/>
          <p:cNvCxnSpPr/>
          <p:nvPr/>
        </p:nvCxnSpPr>
        <p:spPr>
          <a:xfrm flipV="1">
            <a:off x="8137239" y="3534688"/>
            <a:ext cx="10927" cy="60939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弧形 84"/>
          <p:cNvSpPr/>
          <p:nvPr/>
        </p:nvSpPr>
        <p:spPr>
          <a:xfrm rot="13290912">
            <a:off x="7049237" y="-168561"/>
            <a:ext cx="2443014" cy="6127453"/>
          </a:xfrm>
          <a:prstGeom prst="arc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2" name="文本框 91"/>
          <p:cNvSpPr txBox="1"/>
          <p:nvPr/>
        </p:nvSpPr>
        <p:spPr>
          <a:xfrm>
            <a:off x="10849079" y="4907515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异构</a:t>
            </a:r>
            <a:endParaRPr lang="en-US" altLang="zh-CN" sz="1600" dirty="0" smtClean="0"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网元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43131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ldLvl="0" animBg="1" autoUpdateAnimBg="0"/>
      <p:bldP spid="30" grpId="0" bldLvl="0" autoUpdateAnimBg="0"/>
      <p:bldP spid="31" grpId="0" bldLvl="0" animBg="1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AA1BF-EDF5-4B37-94C2-7ABE97CB820A}" type="datetime1">
              <a:rPr lang="zh-CN" altLang="en-US" smtClean="0"/>
              <a:t>2016/2/23</a:t>
            </a:fld>
            <a:endParaRPr lang="zh-CN" altLang="en-US" dirty="0" smtClean="0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56A7B-9554-4CE4-AD4F-6A68902B9F6A}" type="slidenum">
              <a:rPr lang="zh-CN" altLang="en-US" smtClean="0"/>
              <a:t>19</a:t>
            </a:fld>
            <a:endParaRPr lang="zh-CN" altLang="en-US" dirty="0"/>
          </a:p>
        </p:txBody>
      </p:sp>
      <p:sp>
        <p:nvSpPr>
          <p:cNvPr id="22" name="矩形 1"/>
          <p:cNvSpPr>
            <a:spLocks noChangeArrowheads="1"/>
          </p:cNvSpPr>
          <p:nvPr/>
        </p:nvSpPr>
        <p:spPr bwMode="auto">
          <a:xfrm>
            <a:off x="1744308" y="892"/>
            <a:ext cx="9044732" cy="676134"/>
          </a:xfrm>
          <a:prstGeom prst="rect">
            <a:avLst/>
          </a:prstGeom>
          <a:solidFill>
            <a:srgbClr val="009BD2"/>
          </a:solidFill>
          <a:ln>
            <a:noFill/>
          </a:ln>
        </p:spPr>
        <p:txBody>
          <a:bodyPr anchor="ctr"/>
          <a:lstStyle/>
          <a:p>
            <a:endParaRPr lang="zh-CN" altLang="zh-CN" sz="1800" dirty="0">
              <a:solidFill>
                <a:srgbClr val="FFFFFF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23" name="直接连接符 6"/>
          <p:cNvSpPr>
            <a:spLocks noChangeShapeType="1"/>
          </p:cNvSpPr>
          <p:nvPr/>
        </p:nvSpPr>
        <p:spPr bwMode="auto">
          <a:xfrm flipH="1">
            <a:off x="1910007" y="141348"/>
            <a:ext cx="6023" cy="402327"/>
          </a:xfrm>
          <a:prstGeom prst="line">
            <a:avLst/>
          </a:prstGeom>
          <a:noFill/>
          <a:ln w="9525" cap="flat" cmpd="sng">
            <a:solidFill>
              <a:schemeClr val="bg1"/>
            </a:solidFill>
            <a:round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24" name="TextBox 8"/>
          <p:cNvSpPr>
            <a:spLocks noChangeArrowheads="1"/>
          </p:cNvSpPr>
          <p:nvPr/>
        </p:nvSpPr>
        <p:spPr bwMode="auto">
          <a:xfrm>
            <a:off x="1964911" y="73856"/>
            <a:ext cx="5868984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策略服务器</a:t>
            </a:r>
            <a:endParaRPr lang="zh-CN" altLang="en-US" sz="2800" dirty="0"/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07" y="173887"/>
            <a:ext cx="1265149" cy="369788"/>
          </a:xfrm>
          <a:prstGeom prst="rect">
            <a:avLst/>
          </a:prstGeom>
        </p:spPr>
      </p:pic>
      <p:sp>
        <p:nvSpPr>
          <p:cNvPr id="30" name="TextBox 53"/>
          <p:cNvSpPr>
            <a:spLocks noChangeAspect="1" noChangeArrowheads="1"/>
          </p:cNvSpPr>
          <p:nvPr/>
        </p:nvSpPr>
        <p:spPr bwMode="auto">
          <a:xfrm>
            <a:off x="1296988" y="850900"/>
            <a:ext cx="5448300" cy="40011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zh-CN" altLang="en-US" sz="2000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独有</a:t>
            </a:r>
            <a:r>
              <a:rPr lang="en-US" altLang="zh-CN" sz="2000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5W+B</a:t>
            </a:r>
            <a:r>
              <a:rPr lang="zh-CN" altLang="en-US" sz="2000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策略服务</a:t>
            </a:r>
            <a:endParaRPr lang="zh-CN" altLang="en-US" dirty="0"/>
          </a:p>
        </p:txBody>
      </p:sp>
      <p:sp>
        <p:nvSpPr>
          <p:cNvPr id="31" name="矩形 16"/>
          <p:cNvSpPr>
            <a:spLocks noChangeArrowheads="1"/>
          </p:cNvSpPr>
          <p:nvPr/>
        </p:nvSpPr>
        <p:spPr bwMode="auto">
          <a:xfrm>
            <a:off x="1101725" y="850900"/>
            <a:ext cx="98425" cy="40005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C000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33" name="日期占位符 1"/>
          <p:cNvSpPr txBox="1"/>
          <p:nvPr/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800" dirty="0">
              <a:solidFill>
                <a:schemeClr val="tx1"/>
              </a:solidFill>
            </a:endParaRPr>
          </a:p>
        </p:txBody>
      </p:sp>
      <p:sp>
        <p:nvSpPr>
          <p:cNvPr id="34" name="矩形 33"/>
          <p:cNvSpPr>
            <a:spLocks noChangeArrowheads="1"/>
          </p:cNvSpPr>
          <p:nvPr/>
        </p:nvSpPr>
        <p:spPr bwMode="auto">
          <a:xfrm>
            <a:off x="11027076" y="173886"/>
            <a:ext cx="1091916" cy="36979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zh-CN" altLang="en-US" sz="160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第    页</a:t>
            </a:r>
            <a:endParaRPr lang="zh-CN" altLang="en-US" sz="1800"/>
          </a:p>
        </p:txBody>
      </p:sp>
      <p:sp>
        <p:nvSpPr>
          <p:cNvPr id="35" name="灯片编号占位符 7"/>
          <p:cNvSpPr>
            <a:spLocks noGrp="1"/>
          </p:cNvSpPr>
          <p:nvPr/>
        </p:nvSpPr>
        <p:spPr>
          <a:xfrm>
            <a:off x="11176635" y="170815"/>
            <a:ext cx="4210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A909C9-518D-4FE0-81CA-3E9CD5535AF4}" type="slidenum">
              <a:rPr lang="zh-CN" altLang="en-US">
                <a:solidFill>
                  <a:srgbClr val="00B0F0"/>
                </a:solidFill>
              </a:rPr>
              <a:t>19</a:t>
            </a:fld>
            <a:endParaRPr lang="zh-CN" altLang="en-US" sz="1800">
              <a:solidFill>
                <a:srgbClr val="00B0F0"/>
              </a:solidFill>
            </a:endParaRPr>
          </a:p>
        </p:txBody>
      </p:sp>
      <p:grpSp>
        <p:nvGrpSpPr>
          <p:cNvPr id="38" name="组合 37"/>
          <p:cNvGrpSpPr/>
          <p:nvPr/>
        </p:nvGrpSpPr>
        <p:grpSpPr>
          <a:xfrm>
            <a:off x="6981835" y="3446674"/>
            <a:ext cx="1276351" cy="1276351"/>
            <a:chOff x="2209800" y="3219450"/>
            <a:chExt cx="1276350" cy="1276350"/>
          </a:xfrm>
        </p:grpSpPr>
        <p:sp>
          <p:nvSpPr>
            <p:cNvPr id="39" name="椭圆 38"/>
            <p:cNvSpPr/>
            <p:nvPr/>
          </p:nvSpPr>
          <p:spPr>
            <a:xfrm>
              <a:off x="2209800" y="3219450"/>
              <a:ext cx="1276350" cy="1276350"/>
            </a:xfrm>
            <a:prstGeom prst="ellipse">
              <a:avLst/>
            </a:prstGeom>
            <a:solidFill>
              <a:srgbClr val="0092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89"/>
            </a:p>
          </p:txBody>
        </p:sp>
        <p:sp>
          <p:nvSpPr>
            <p:cNvPr id="40" name="Freeform 357"/>
            <p:cNvSpPr>
              <a:spLocks noChangeAspect="1" noEditPoints="1"/>
            </p:cNvSpPr>
            <p:nvPr/>
          </p:nvSpPr>
          <p:spPr bwMode="auto">
            <a:xfrm>
              <a:off x="2543114" y="3641625"/>
              <a:ext cx="609723" cy="432000"/>
            </a:xfrm>
            <a:custGeom>
              <a:avLst/>
              <a:gdLst>
                <a:gd name="T0" fmla="*/ 47 w 94"/>
                <a:gd name="T1" fmla="*/ 17 h 67"/>
                <a:gd name="T2" fmla="*/ 31 w 94"/>
                <a:gd name="T3" fmla="*/ 33 h 67"/>
                <a:gd name="T4" fmla="*/ 47 w 94"/>
                <a:gd name="T5" fmla="*/ 49 h 67"/>
                <a:gd name="T6" fmla="*/ 63 w 94"/>
                <a:gd name="T7" fmla="*/ 33 h 67"/>
                <a:gd name="T8" fmla="*/ 47 w 94"/>
                <a:gd name="T9" fmla="*/ 17 h 67"/>
                <a:gd name="T10" fmla="*/ 71 w 94"/>
                <a:gd name="T11" fmla="*/ 10 h 67"/>
                <a:gd name="T12" fmla="*/ 65 w 94"/>
                <a:gd name="T13" fmla="*/ 15 h 67"/>
                <a:gd name="T14" fmla="*/ 72 w 94"/>
                <a:gd name="T15" fmla="*/ 33 h 67"/>
                <a:gd name="T16" fmla="*/ 65 w 94"/>
                <a:gd name="T17" fmla="*/ 51 h 67"/>
                <a:gd name="T18" fmla="*/ 71 w 94"/>
                <a:gd name="T19" fmla="*/ 57 h 67"/>
                <a:gd name="T20" fmla="*/ 80 w 94"/>
                <a:gd name="T21" fmla="*/ 33 h 67"/>
                <a:gd name="T22" fmla="*/ 71 w 94"/>
                <a:gd name="T23" fmla="*/ 10 h 67"/>
                <a:gd name="T24" fmla="*/ 81 w 94"/>
                <a:gd name="T25" fmla="*/ 0 h 67"/>
                <a:gd name="T26" fmla="*/ 75 w 94"/>
                <a:gd name="T27" fmla="*/ 5 h 67"/>
                <a:gd name="T28" fmla="*/ 86 w 94"/>
                <a:gd name="T29" fmla="*/ 33 h 67"/>
                <a:gd name="T30" fmla="*/ 75 w 94"/>
                <a:gd name="T31" fmla="*/ 61 h 67"/>
                <a:gd name="T32" fmla="*/ 81 w 94"/>
                <a:gd name="T33" fmla="*/ 67 h 67"/>
                <a:gd name="T34" fmla="*/ 94 w 94"/>
                <a:gd name="T35" fmla="*/ 33 h 67"/>
                <a:gd name="T36" fmla="*/ 81 w 94"/>
                <a:gd name="T37" fmla="*/ 0 h 67"/>
                <a:gd name="T38" fmla="*/ 24 w 94"/>
                <a:gd name="T39" fmla="*/ 10 h 67"/>
                <a:gd name="T40" fmla="*/ 14 w 94"/>
                <a:gd name="T41" fmla="*/ 33 h 67"/>
                <a:gd name="T42" fmla="*/ 24 w 94"/>
                <a:gd name="T43" fmla="*/ 57 h 67"/>
                <a:gd name="T44" fmla="*/ 30 w 94"/>
                <a:gd name="T45" fmla="*/ 51 h 67"/>
                <a:gd name="T46" fmla="*/ 22 w 94"/>
                <a:gd name="T47" fmla="*/ 33 h 67"/>
                <a:gd name="T48" fmla="*/ 30 w 94"/>
                <a:gd name="T49" fmla="*/ 15 h 67"/>
                <a:gd name="T50" fmla="*/ 24 w 94"/>
                <a:gd name="T51" fmla="*/ 10 h 67"/>
                <a:gd name="T52" fmla="*/ 19 w 94"/>
                <a:gd name="T53" fmla="*/ 5 h 67"/>
                <a:gd name="T54" fmla="*/ 14 w 94"/>
                <a:gd name="T55" fmla="*/ 0 h 67"/>
                <a:gd name="T56" fmla="*/ 0 w 94"/>
                <a:gd name="T57" fmla="*/ 33 h 67"/>
                <a:gd name="T58" fmla="*/ 14 w 94"/>
                <a:gd name="T59" fmla="*/ 67 h 67"/>
                <a:gd name="T60" fmla="*/ 19 w 94"/>
                <a:gd name="T61" fmla="*/ 61 h 67"/>
                <a:gd name="T62" fmla="*/ 8 w 94"/>
                <a:gd name="T63" fmla="*/ 33 h 67"/>
                <a:gd name="T64" fmla="*/ 19 w 94"/>
                <a:gd name="T65" fmla="*/ 5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4" h="67">
                  <a:moveTo>
                    <a:pt x="47" y="17"/>
                  </a:moveTo>
                  <a:cubicBezTo>
                    <a:pt x="38" y="17"/>
                    <a:pt x="31" y="24"/>
                    <a:pt x="31" y="33"/>
                  </a:cubicBezTo>
                  <a:cubicBezTo>
                    <a:pt x="31" y="42"/>
                    <a:pt x="38" y="49"/>
                    <a:pt x="47" y="49"/>
                  </a:cubicBezTo>
                  <a:cubicBezTo>
                    <a:pt x="56" y="49"/>
                    <a:pt x="63" y="42"/>
                    <a:pt x="63" y="33"/>
                  </a:cubicBezTo>
                  <a:cubicBezTo>
                    <a:pt x="63" y="24"/>
                    <a:pt x="56" y="17"/>
                    <a:pt x="47" y="17"/>
                  </a:cubicBezTo>
                  <a:close/>
                  <a:moveTo>
                    <a:pt x="71" y="10"/>
                  </a:moveTo>
                  <a:cubicBezTo>
                    <a:pt x="65" y="15"/>
                    <a:pt x="65" y="15"/>
                    <a:pt x="65" y="15"/>
                  </a:cubicBezTo>
                  <a:cubicBezTo>
                    <a:pt x="69" y="20"/>
                    <a:pt x="72" y="26"/>
                    <a:pt x="72" y="33"/>
                  </a:cubicBezTo>
                  <a:cubicBezTo>
                    <a:pt x="72" y="40"/>
                    <a:pt x="69" y="46"/>
                    <a:pt x="65" y="51"/>
                  </a:cubicBezTo>
                  <a:cubicBezTo>
                    <a:pt x="71" y="57"/>
                    <a:pt x="71" y="57"/>
                    <a:pt x="71" y="57"/>
                  </a:cubicBezTo>
                  <a:cubicBezTo>
                    <a:pt x="77" y="50"/>
                    <a:pt x="80" y="42"/>
                    <a:pt x="80" y="33"/>
                  </a:cubicBezTo>
                  <a:cubicBezTo>
                    <a:pt x="80" y="24"/>
                    <a:pt x="77" y="16"/>
                    <a:pt x="71" y="10"/>
                  </a:cubicBezTo>
                  <a:close/>
                  <a:moveTo>
                    <a:pt x="81" y="0"/>
                  </a:moveTo>
                  <a:cubicBezTo>
                    <a:pt x="75" y="5"/>
                    <a:pt x="75" y="5"/>
                    <a:pt x="75" y="5"/>
                  </a:cubicBezTo>
                  <a:cubicBezTo>
                    <a:pt x="82" y="13"/>
                    <a:pt x="86" y="22"/>
                    <a:pt x="86" y="33"/>
                  </a:cubicBezTo>
                  <a:cubicBezTo>
                    <a:pt x="86" y="44"/>
                    <a:pt x="82" y="54"/>
                    <a:pt x="75" y="61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9" y="58"/>
                    <a:pt x="94" y="46"/>
                    <a:pt x="94" y="33"/>
                  </a:cubicBezTo>
                  <a:cubicBezTo>
                    <a:pt x="94" y="20"/>
                    <a:pt x="89" y="8"/>
                    <a:pt x="81" y="0"/>
                  </a:cubicBezTo>
                  <a:close/>
                  <a:moveTo>
                    <a:pt x="24" y="10"/>
                  </a:moveTo>
                  <a:cubicBezTo>
                    <a:pt x="18" y="16"/>
                    <a:pt x="14" y="24"/>
                    <a:pt x="14" y="33"/>
                  </a:cubicBezTo>
                  <a:cubicBezTo>
                    <a:pt x="14" y="42"/>
                    <a:pt x="18" y="50"/>
                    <a:pt x="24" y="57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25" y="46"/>
                    <a:pt x="22" y="40"/>
                    <a:pt x="22" y="33"/>
                  </a:cubicBezTo>
                  <a:cubicBezTo>
                    <a:pt x="22" y="26"/>
                    <a:pt x="25" y="20"/>
                    <a:pt x="30" y="15"/>
                  </a:cubicBezTo>
                  <a:lnTo>
                    <a:pt x="24" y="10"/>
                  </a:lnTo>
                  <a:close/>
                  <a:moveTo>
                    <a:pt x="19" y="5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5" y="8"/>
                    <a:pt x="0" y="20"/>
                    <a:pt x="0" y="33"/>
                  </a:cubicBezTo>
                  <a:cubicBezTo>
                    <a:pt x="0" y="46"/>
                    <a:pt x="5" y="58"/>
                    <a:pt x="14" y="67"/>
                  </a:cubicBezTo>
                  <a:cubicBezTo>
                    <a:pt x="19" y="61"/>
                    <a:pt x="19" y="61"/>
                    <a:pt x="19" y="61"/>
                  </a:cubicBezTo>
                  <a:cubicBezTo>
                    <a:pt x="12" y="54"/>
                    <a:pt x="8" y="44"/>
                    <a:pt x="8" y="33"/>
                  </a:cubicBezTo>
                  <a:cubicBezTo>
                    <a:pt x="8" y="22"/>
                    <a:pt x="12" y="12"/>
                    <a:pt x="19" y="5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/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89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944471" y="4580633"/>
            <a:ext cx="1136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When</a:t>
            </a:r>
          </a:p>
        </p:txBody>
      </p:sp>
      <p:sp>
        <p:nvSpPr>
          <p:cNvPr id="41" name="文本框 40"/>
          <p:cNvSpPr txBox="1"/>
          <p:nvPr/>
        </p:nvSpPr>
        <p:spPr>
          <a:xfrm>
            <a:off x="4281378" y="1182263"/>
            <a:ext cx="1099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时间</a:t>
            </a:r>
            <a:endParaRPr lang="en-US" altLang="zh-CN" sz="24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When</a:t>
            </a:r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9296403"/>
              </p:ext>
            </p:extLst>
          </p:nvPr>
        </p:nvGraphicFramePr>
        <p:xfrm>
          <a:off x="1037989" y="3446674"/>
          <a:ext cx="1136602" cy="11339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2" name="CorelDRAW" r:id="rId4" imgW="4095615" imgH="4085955" progId="CorelDraw.Graphic.16">
                  <p:embed/>
                </p:oleObj>
              </mc:Choice>
              <mc:Fallback>
                <p:oleObj name="CorelDRAW" r:id="rId4" imgW="4095615" imgH="4085955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37989" y="3446674"/>
                        <a:ext cx="1136602" cy="11339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6805947"/>
              </p:ext>
            </p:extLst>
          </p:nvPr>
        </p:nvGraphicFramePr>
        <p:xfrm>
          <a:off x="4023377" y="895186"/>
          <a:ext cx="1329186" cy="13260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3" name="CorelDRAW" r:id="rId6" imgW="4101019" imgH="4091347" progId="CorelDraw.Graphic.16">
                  <p:embed/>
                </p:oleObj>
              </mc:Choice>
              <mc:Fallback>
                <p:oleObj name="CorelDRAW" r:id="rId6" imgW="4101019" imgH="4091347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023377" y="895186"/>
                        <a:ext cx="1329186" cy="13260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" name="文本框 41"/>
          <p:cNvSpPr txBox="1"/>
          <p:nvPr/>
        </p:nvSpPr>
        <p:spPr>
          <a:xfrm>
            <a:off x="4162882" y="2167520"/>
            <a:ext cx="1136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Who</a:t>
            </a:r>
          </a:p>
        </p:txBody>
      </p:sp>
      <p:graphicFrame>
        <p:nvGraphicFramePr>
          <p:cNvPr id="9" name="对象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8850921"/>
              </p:ext>
            </p:extLst>
          </p:nvPr>
        </p:nvGraphicFramePr>
        <p:xfrm>
          <a:off x="2105825" y="1551137"/>
          <a:ext cx="1225839" cy="12228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4" name="CorelDRAW" r:id="rId8" imgW="1986064" imgH="1981380" progId="CorelDraw.Graphic.16">
                  <p:embed/>
                </p:oleObj>
              </mc:Choice>
              <mc:Fallback>
                <p:oleObj name="CorelDRAW" r:id="rId8" imgW="1986064" imgH="1981380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105825" y="1551137"/>
                        <a:ext cx="1225839" cy="12228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文本框 42"/>
          <p:cNvSpPr txBox="1"/>
          <p:nvPr/>
        </p:nvSpPr>
        <p:spPr>
          <a:xfrm>
            <a:off x="2002919" y="2684882"/>
            <a:ext cx="13239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Where</a:t>
            </a:r>
          </a:p>
        </p:txBody>
      </p:sp>
      <p:graphicFrame>
        <p:nvGraphicFramePr>
          <p:cNvPr id="10" name="对象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7682405"/>
              </p:ext>
            </p:extLst>
          </p:nvPr>
        </p:nvGraphicFramePr>
        <p:xfrm>
          <a:off x="6111437" y="1658911"/>
          <a:ext cx="1329226" cy="13260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5" name="CorelDRAW" r:id="rId10" imgW="2698345" imgH="2691981" progId="CorelDraw.Graphic.16">
                  <p:embed/>
                </p:oleObj>
              </mc:Choice>
              <mc:Fallback>
                <p:oleObj name="CorelDRAW" r:id="rId10" imgW="2698345" imgH="2691981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111437" y="1658911"/>
                        <a:ext cx="1329226" cy="13260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文本框 43"/>
          <p:cNvSpPr txBox="1"/>
          <p:nvPr/>
        </p:nvSpPr>
        <p:spPr>
          <a:xfrm>
            <a:off x="6131094" y="2946263"/>
            <a:ext cx="13239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What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76935" y="2738820"/>
            <a:ext cx="1603664" cy="2436940"/>
          </a:xfrm>
          <a:prstGeom prst="rect">
            <a:avLst/>
          </a:prstGeom>
        </p:spPr>
      </p:pic>
      <p:sp>
        <p:nvSpPr>
          <p:cNvPr id="45" name="文本框 44"/>
          <p:cNvSpPr txBox="1"/>
          <p:nvPr/>
        </p:nvSpPr>
        <p:spPr>
          <a:xfrm>
            <a:off x="7051709" y="4703281"/>
            <a:ext cx="1136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SSID</a:t>
            </a:r>
          </a:p>
        </p:txBody>
      </p:sp>
      <p:sp>
        <p:nvSpPr>
          <p:cNvPr id="13" name="圆角矩形 12"/>
          <p:cNvSpPr/>
          <p:nvPr/>
        </p:nvSpPr>
        <p:spPr>
          <a:xfrm>
            <a:off x="1919791" y="5353558"/>
            <a:ext cx="3293918" cy="4675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手机浏览器</a:t>
            </a:r>
            <a:r>
              <a:rPr lang="en-US" altLang="zh-CN" dirty="0" smtClean="0"/>
              <a:t>:</a:t>
            </a:r>
            <a:r>
              <a:rPr lang="en-US" altLang="zh-CN" dirty="0"/>
              <a:t>Mobile </a:t>
            </a:r>
            <a:r>
              <a:rPr lang="en-US" altLang="zh-CN" dirty="0" smtClean="0">
                <a:solidFill>
                  <a:srgbClr val="FF0000"/>
                </a:solidFill>
              </a:rPr>
              <a:t>B</a:t>
            </a:r>
            <a:r>
              <a:rPr lang="en-US" altLang="zh-CN" dirty="0" smtClean="0"/>
              <a:t>rowser </a:t>
            </a:r>
            <a:endParaRPr lang="zh-CN" altLang="en-US" dirty="0"/>
          </a:p>
        </p:txBody>
      </p:sp>
      <p:sp>
        <p:nvSpPr>
          <p:cNvPr id="46" name="圆角矩形 45"/>
          <p:cNvSpPr/>
          <p:nvPr/>
        </p:nvSpPr>
        <p:spPr>
          <a:xfrm>
            <a:off x="1919791" y="5880538"/>
            <a:ext cx="3293918" cy="4675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PC</a:t>
            </a:r>
            <a:r>
              <a:rPr lang="zh-CN" altLang="en-US" dirty="0" smtClean="0"/>
              <a:t>浏览器</a:t>
            </a:r>
            <a:r>
              <a:rPr lang="en-US" altLang="zh-CN" dirty="0" smtClean="0"/>
              <a:t>:Windows </a:t>
            </a:r>
            <a:r>
              <a:rPr lang="en-US" altLang="zh-CN" dirty="0" smtClean="0">
                <a:solidFill>
                  <a:srgbClr val="FF0000"/>
                </a:solidFill>
              </a:rPr>
              <a:t>B</a:t>
            </a:r>
            <a:r>
              <a:rPr lang="en-US" altLang="zh-CN" dirty="0" smtClean="0"/>
              <a:t>rowser </a:t>
            </a:r>
            <a:endParaRPr lang="zh-CN" altLang="en-US" dirty="0"/>
          </a:p>
        </p:txBody>
      </p:sp>
      <p:sp>
        <p:nvSpPr>
          <p:cNvPr id="14" name="圆角矩形 13"/>
          <p:cNvSpPr/>
          <p:nvPr/>
        </p:nvSpPr>
        <p:spPr>
          <a:xfrm>
            <a:off x="6156182" y="5353558"/>
            <a:ext cx="1485050" cy="9820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自适应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7" name="直接连接符 46"/>
          <p:cNvCxnSpPr>
            <a:stCxn id="14" idx="1"/>
            <a:endCxn id="13" idx="3"/>
          </p:cNvCxnSpPr>
          <p:nvPr/>
        </p:nvCxnSpPr>
        <p:spPr>
          <a:xfrm flipH="1" flipV="1">
            <a:off x="5213709" y="5587354"/>
            <a:ext cx="942473" cy="2572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连接符 48"/>
          <p:cNvCxnSpPr>
            <a:stCxn id="14" idx="1"/>
            <a:endCxn id="46" idx="3"/>
          </p:cNvCxnSpPr>
          <p:nvPr/>
        </p:nvCxnSpPr>
        <p:spPr>
          <a:xfrm flipH="1">
            <a:off x="5213709" y="5844563"/>
            <a:ext cx="942473" cy="2697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连接符 52"/>
          <p:cNvCxnSpPr/>
          <p:nvPr/>
        </p:nvCxnSpPr>
        <p:spPr>
          <a:xfrm>
            <a:off x="8788925" y="1294228"/>
            <a:ext cx="1784" cy="4992273"/>
          </a:xfrm>
          <a:prstGeom prst="line">
            <a:avLst/>
          </a:prstGeom>
          <a:ln w="38100"/>
          <a:effectLst>
            <a:glow rad="63500">
              <a:schemeClr val="accent1">
                <a:satMod val="175000"/>
                <a:alpha val="40000"/>
              </a:schemeClr>
            </a:glow>
            <a:innerShdw blurRad="63500" dist="508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接连接符 54"/>
          <p:cNvCxnSpPr/>
          <p:nvPr/>
        </p:nvCxnSpPr>
        <p:spPr>
          <a:xfrm flipH="1" flipV="1">
            <a:off x="8788926" y="3063376"/>
            <a:ext cx="1887495" cy="3463"/>
          </a:xfrm>
          <a:prstGeom prst="line">
            <a:avLst/>
          </a:prstGeom>
          <a:ln w="38100"/>
          <a:effectLst>
            <a:glow rad="63500">
              <a:schemeClr val="accent1">
                <a:satMod val="175000"/>
                <a:alpha val="40000"/>
              </a:schemeClr>
            </a:glow>
            <a:innerShdw blurRad="63500" dist="508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/>
          <p:cNvCxnSpPr/>
          <p:nvPr/>
        </p:nvCxnSpPr>
        <p:spPr>
          <a:xfrm flipH="1" flipV="1">
            <a:off x="8788926" y="3931496"/>
            <a:ext cx="1887495" cy="3463"/>
          </a:xfrm>
          <a:prstGeom prst="line">
            <a:avLst/>
          </a:prstGeom>
          <a:ln w="38100"/>
          <a:effectLst>
            <a:glow rad="63500">
              <a:schemeClr val="accent1">
                <a:satMod val="175000"/>
                <a:alpha val="40000"/>
              </a:schemeClr>
            </a:glow>
            <a:innerShdw blurRad="63500" dist="508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57"/>
          <p:cNvCxnSpPr/>
          <p:nvPr/>
        </p:nvCxnSpPr>
        <p:spPr>
          <a:xfrm flipH="1" flipV="1">
            <a:off x="8788929" y="4726880"/>
            <a:ext cx="1887495" cy="3463"/>
          </a:xfrm>
          <a:prstGeom prst="line">
            <a:avLst/>
          </a:prstGeom>
          <a:ln w="38100"/>
          <a:effectLst>
            <a:glow rad="63500">
              <a:schemeClr val="accent1">
                <a:satMod val="175000"/>
                <a:alpha val="40000"/>
              </a:schemeClr>
            </a:glow>
            <a:innerShdw blurRad="63500" dist="508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接连接符 58"/>
          <p:cNvCxnSpPr/>
          <p:nvPr/>
        </p:nvCxnSpPr>
        <p:spPr>
          <a:xfrm flipH="1" flipV="1">
            <a:off x="8788926" y="5508409"/>
            <a:ext cx="1887495" cy="3463"/>
          </a:xfrm>
          <a:prstGeom prst="line">
            <a:avLst/>
          </a:prstGeom>
          <a:ln w="38100"/>
          <a:effectLst>
            <a:glow rad="63500">
              <a:schemeClr val="accent1">
                <a:satMod val="175000"/>
                <a:alpha val="40000"/>
              </a:schemeClr>
            </a:glow>
            <a:innerShdw blurRad="63500" dist="508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接连接符 59"/>
          <p:cNvCxnSpPr/>
          <p:nvPr/>
        </p:nvCxnSpPr>
        <p:spPr>
          <a:xfrm flipH="1" flipV="1">
            <a:off x="8781134" y="6295133"/>
            <a:ext cx="1887495" cy="3463"/>
          </a:xfrm>
          <a:prstGeom prst="line">
            <a:avLst/>
          </a:prstGeom>
          <a:ln w="38100"/>
          <a:effectLst>
            <a:glow rad="63500">
              <a:schemeClr val="accent1">
                <a:satMod val="175000"/>
                <a:alpha val="40000"/>
              </a:schemeClr>
            </a:glow>
            <a:innerShdw blurRad="63500" dist="508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接连接符 60"/>
          <p:cNvCxnSpPr/>
          <p:nvPr/>
        </p:nvCxnSpPr>
        <p:spPr>
          <a:xfrm flipH="1" flipV="1">
            <a:off x="8788925" y="2171008"/>
            <a:ext cx="1887495" cy="3463"/>
          </a:xfrm>
          <a:prstGeom prst="line">
            <a:avLst/>
          </a:prstGeom>
          <a:ln w="38100"/>
          <a:effectLst>
            <a:glow rad="63500">
              <a:schemeClr val="accent1">
                <a:satMod val="175000"/>
                <a:alpha val="40000"/>
              </a:schemeClr>
            </a:glow>
            <a:innerShdw blurRad="63500" dist="508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1"/>
          <p:cNvCxnSpPr/>
          <p:nvPr/>
        </p:nvCxnSpPr>
        <p:spPr>
          <a:xfrm flipH="1" flipV="1">
            <a:off x="8820801" y="1304619"/>
            <a:ext cx="1887495" cy="3463"/>
          </a:xfrm>
          <a:prstGeom prst="line">
            <a:avLst/>
          </a:prstGeom>
          <a:ln w="38100"/>
          <a:effectLst>
            <a:glow rad="63500">
              <a:schemeClr val="accent1">
                <a:satMod val="175000"/>
                <a:alpha val="40000"/>
              </a:schemeClr>
            </a:glow>
            <a:innerShdw blurRad="63500" dist="508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文本框 71"/>
          <p:cNvSpPr txBox="1"/>
          <p:nvPr/>
        </p:nvSpPr>
        <p:spPr>
          <a:xfrm>
            <a:off x="9082455" y="1317314"/>
            <a:ext cx="1706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When</a:t>
            </a:r>
          </a:p>
          <a:p>
            <a:r>
              <a:rPr lang="zh-CN" altLang="en-US" sz="2000" dirty="0" smtClean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指定时间</a:t>
            </a:r>
            <a:endParaRPr lang="en-US" altLang="zh-CN" sz="2000" dirty="0" smtClean="0">
              <a:solidFill>
                <a:srgbClr val="00B0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3" name="文本框 72"/>
          <p:cNvSpPr txBox="1"/>
          <p:nvPr/>
        </p:nvSpPr>
        <p:spPr>
          <a:xfrm>
            <a:off x="9123267" y="2212198"/>
            <a:ext cx="1706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Where</a:t>
            </a:r>
          </a:p>
          <a:p>
            <a:r>
              <a:rPr lang="zh-CN" altLang="en-US" sz="2000" dirty="0" smtClean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指定地点</a:t>
            </a:r>
            <a:endParaRPr lang="en-US" altLang="zh-CN" sz="2000" dirty="0" smtClean="0">
              <a:solidFill>
                <a:srgbClr val="00B0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4" name="文本框 73"/>
          <p:cNvSpPr txBox="1"/>
          <p:nvPr/>
        </p:nvSpPr>
        <p:spPr>
          <a:xfrm>
            <a:off x="9173447" y="3134711"/>
            <a:ext cx="1706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Who</a:t>
            </a:r>
          </a:p>
          <a:p>
            <a:r>
              <a:rPr lang="zh-CN" altLang="en-US" sz="2000" dirty="0" smtClean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指定</a:t>
            </a:r>
            <a:r>
              <a:rPr lang="zh-CN" altLang="en-US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用户</a:t>
            </a:r>
            <a:endParaRPr lang="en-US" altLang="zh-CN" sz="2000" dirty="0" smtClean="0">
              <a:solidFill>
                <a:srgbClr val="00B0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9136934" y="3943360"/>
            <a:ext cx="1706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What</a:t>
            </a:r>
          </a:p>
          <a:p>
            <a:r>
              <a:rPr lang="zh-CN" altLang="en-US" sz="2000" dirty="0" smtClean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指定内容</a:t>
            </a:r>
            <a:endParaRPr lang="en-US" altLang="zh-CN" sz="2000" dirty="0" smtClean="0">
              <a:solidFill>
                <a:srgbClr val="00B0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8830544" y="5524524"/>
            <a:ext cx="20924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Browser</a:t>
            </a:r>
          </a:p>
          <a:p>
            <a:r>
              <a:rPr lang="zh-CN" altLang="en-US" sz="2000" dirty="0" smtClean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浏览器自适应</a:t>
            </a:r>
            <a:endParaRPr lang="en-US" altLang="zh-CN" sz="2000" dirty="0" smtClean="0">
              <a:solidFill>
                <a:srgbClr val="00B0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7" name="文本框 76"/>
          <p:cNvSpPr txBox="1"/>
          <p:nvPr/>
        </p:nvSpPr>
        <p:spPr>
          <a:xfrm>
            <a:off x="8989494" y="4723025"/>
            <a:ext cx="1706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smtClean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Which 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SSID</a:t>
            </a:r>
          </a:p>
          <a:p>
            <a:r>
              <a:rPr lang="zh-CN" altLang="en-US" sz="2000" dirty="0" smtClean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指定网络</a:t>
            </a:r>
            <a:endParaRPr lang="en-US" altLang="zh-CN" sz="2000" dirty="0" smtClean="0">
              <a:solidFill>
                <a:srgbClr val="00B05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14487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ldLvl="0" autoUpdateAnimBg="0"/>
      <p:bldP spid="31" grpId="0" bldLvl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35"/>
          <p:cNvGrpSpPr/>
          <p:nvPr/>
        </p:nvGrpSpPr>
        <p:grpSpPr bwMode="auto">
          <a:xfrm>
            <a:off x="1135987" y="1064737"/>
            <a:ext cx="7246937" cy="729792"/>
            <a:chOff x="0" y="0"/>
            <a:chExt cx="7327311" cy="729791"/>
          </a:xfrm>
        </p:grpSpPr>
        <p:sp>
          <p:nvSpPr>
            <p:cNvPr id="9" name="圆角矩形 11"/>
            <p:cNvSpPr>
              <a:spLocks noChangeArrowheads="1"/>
            </p:cNvSpPr>
            <p:nvPr/>
          </p:nvSpPr>
          <p:spPr bwMode="auto">
            <a:xfrm>
              <a:off x="0" y="0"/>
              <a:ext cx="683838" cy="729791"/>
            </a:xfrm>
            <a:prstGeom prst="roundRect">
              <a:avLst>
                <a:gd name="adj" fmla="val 8241"/>
              </a:avLst>
            </a:prstGeom>
            <a:solidFill>
              <a:srgbClr val="00B0F0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3600" b="1" i="1" dirty="0" smtClean="0">
                  <a:solidFill>
                    <a:srgbClr val="FFFFFF"/>
                  </a:solidFill>
                  <a:latin typeface="Arial Black" pitchFamily="34" charset="0"/>
                  <a:ea typeface="DFPYeaSong-B5" pitchFamily="2" charset="-120"/>
                  <a:sym typeface="Arial Black" pitchFamily="34" charset="0"/>
                </a:rPr>
                <a:t>1</a:t>
              </a:r>
              <a:endParaRPr lang="zh-CN" altLang="en-US" sz="3600" dirty="0"/>
            </a:p>
          </p:txBody>
        </p:sp>
        <p:sp>
          <p:nvSpPr>
            <p:cNvPr id="10" name="矩形 12"/>
            <p:cNvSpPr>
              <a:spLocks noChangeArrowheads="1"/>
            </p:cNvSpPr>
            <p:nvPr/>
          </p:nvSpPr>
          <p:spPr bwMode="auto">
            <a:xfrm>
              <a:off x="1057794" y="106258"/>
              <a:ext cx="6269517" cy="52321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2800" b="1" dirty="0" smtClean="0">
                  <a:solidFill>
                    <a:srgbClr val="00B0F0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云</a:t>
              </a:r>
              <a:r>
                <a:rPr lang="en-US" altLang="zh-CN" sz="2800" b="1" dirty="0" smtClean="0">
                  <a:solidFill>
                    <a:srgbClr val="00B0F0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AC</a:t>
              </a:r>
              <a:r>
                <a:rPr lang="zh-CN" altLang="en-US" sz="2800" b="1" dirty="0" smtClean="0">
                  <a:solidFill>
                    <a:srgbClr val="00B0F0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平台</a:t>
              </a:r>
              <a:endParaRPr lang="zh-CN" altLang="en-US" sz="2800" dirty="0">
                <a:solidFill>
                  <a:srgbClr val="00B0F0"/>
                </a:solidFill>
              </a:endParaRPr>
            </a:p>
          </p:txBody>
        </p:sp>
        <p:sp>
          <p:nvSpPr>
            <p:cNvPr id="11" name="直接连接符 24"/>
            <p:cNvSpPr>
              <a:spLocks noChangeShapeType="1"/>
            </p:cNvSpPr>
            <p:nvPr/>
          </p:nvSpPr>
          <p:spPr bwMode="auto">
            <a:xfrm>
              <a:off x="60409" y="6350"/>
              <a:ext cx="6475461" cy="1"/>
            </a:xfrm>
            <a:prstGeom prst="line">
              <a:avLst/>
            </a:prstGeom>
            <a:noFill/>
            <a:ln w="9525" cap="flat" cmpd="sng">
              <a:solidFill>
                <a:srgbClr val="7BC143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pic>
        <p:nvPicPr>
          <p:cNvPr id="50" name="图片 4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38" y="289093"/>
            <a:ext cx="1226895" cy="35860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1763" y="1064737"/>
            <a:ext cx="4765425" cy="4780791"/>
          </a:xfrm>
          <a:prstGeom prst="rect">
            <a:avLst/>
          </a:prstGeom>
        </p:spPr>
      </p:pic>
      <p:sp>
        <p:nvSpPr>
          <p:cNvPr id="49" name="日期占位符 1"/>
          <p:cNvSpPr>
            <a:spLocks noGrp="1"/>
          </p:cNvSpPr>
          <p:nvPr>
            <p:ph type="dt" sz="half" idx="10"/>
          </p:nvPr>
        </p:nvSpPr>
        <p:spPr>
          <a:xfrm>
            <a:off x="609441" y="6273971"/>
            <a:ext cx="2844059" cy="365125"/>
          </a:xfrm>
        </p:spPr>
        <p:txBody>
          <a:bodyPr/>
          <a:lstStyle/>
          <a:p>
            <a:fld id="{CD95487C-D9A0-4087-93C7-A3D491231178}" type="datetime1">
              <a:rPr lang="zh-CN" altLang="en-US"/>
              <a:t>2016/2/23</a:t>
            </a:fld>
            <a:endParaRPr lang="zh-CN" altLang="en-US" sz="1800" dirty="0">
              <a:solidFill>
                <a:schemeClr val="tx1"/>
              </a:solidFill>
            </a:endParaRPr>
          </a:p>
        </p:txBody>
      </p:sp>
      <p:sp>
        <p:nvSpPr>
          <p:cNvPr id="28" name="直接连接符 29"/>
          <p:cNvSpPr>
            <a:spLocks noChangeShapeType="1"/>
          </p:cNvSpPr>
          <p:nvPr/>
        </p:nvSpPr>
        <p:spPr bwMode="auto">
          <a:xfrm>
            <a:off x="1135987" y="5840003"/>
            <a:ext cx="6403338" cy="2558"/>
          </a:xfrm>
          <a:prstGeom prst="line">
            <a:avLst/>
          </a:prstGeom>
          <a:noFill/>
          <a:ln w="9525" cap="flat" cmpd="sng">
            <a:solidFill>
              <a:srgbClr val="92D05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42" name="Group 35"/>
          <p:cNvGrpSpPr/>
          <p:nvPr/>
        </p:nvGrpSpPr>
        <p:grpSpPr bwMode="auto">
          <a:xfrm>
            <a:off x="1135987" y="1991433"/>
            <a:ext cx="7246937" cy="729792"/>
            <a:chOff x="0" y="0"/>
            <a:chExt cx="7327311" cy="729791"/>
          </a:xfrm>
        </p:grpSpPr>
        <p:sp>
          <p:nvSpPr>
            <p:cNvPr id="43" name="圆角矩形 11"/>
            <p:cNvSpPr>
              <a:spLocks noChangeArrowheads="1"/>
            </p:cNvSpPr>
            <p:nvPr/>
          </p:nvSpPr>
          <p:spPr bwMode="auto">
            <a:xfrm>
              <a:off x="0" y="0"/>
              <a:ext cx="683838" cy="729791"/>
            </a:xfrm>
            <a:prstGeom prst="roundRect">
              <a:avLst>
                <a:gd name="adj" fmla="val 8241"/>
              </a:avLst>
            </a:prstGeom>
            <a:solidFill>
              <a:srgbClr val="00B0F0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3600" b="1" i="1" dirty="0" smtClean="0">
                  <a:solidFill>
                    <a:srgbClr val="FFFFFF"/>
                  </a:solidFill>
                  <a:latin typeface="Arial Black" pitchFamily="34" charset="0"/>
                  <a:ea typeface="DFPYeaSong-B5" pitchFamily="2" charset="-120"/>
                  <a:sym typeface="Arial Black" pitchFamily="34" charset="0"/>
                </a:rPr>
                <a:t>1</a:t>
              </a:r>
              <a:endParaRPr lang="zh-CN" altLang="en-US" sz="3600" dirty="0"/>
            </a:p>
          </p:txBody>
        </p:sp>
        <p:sp>
          <p:nvSpPr>
            <p:cNvPr id="44" name="矩形 12"/>
            <p:cNvSpPr>
              <a:spLocks noChangeArrowheads="1"/>
            </p:cNvSpPr>
            <p:nvPr/>
          </p:nvSpPr>
          <p:spPr bwMode="auto">
            <a:xfrm>
              <a:off x="1057794" y="106258"/>
              <a:ext cx="6269517" cy="52321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2800" b="1" dirty="0" smtClean="0">
                  <a:solidFill>
                    <a:srgbClr val="00B0F0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相关技术</a:t>
              </a:r>
              <a:endParaRPr lang="zh-CN" altLang="en-US" sz="2800" dirty="0">
                <a:solidFill>
                  <a:srgbClr val="00B0F0"/>
                </a:solidFill>
              </a:endParaRPr>
            </a:p>
          </p:txBody>
        </p:sp>
        <p:sp>
          <p:nvSpPr>
            <p:cNvPr id="45" name="直接连接符 24"/>
            <p:cNvSpPr>
              <a:spLocks noChangeShapeType="1"/>
            </p:cNvSpPr>
            <p:nvPr/>
          </p:nvSpPr>
          <p:spPr bwMode="auto">
            <a:xfrm>
              <a:off x="60409" y="0"/>
              <a:ext cx="6475461" cy="1"/>
            </a:xfrm>
            <a:prstGeom prst="line">
              <a:avLst/>
            </a:prstGeom>
            <a:noFill/>
            <a:ln w="9525" cap="flat" cmpd="sng">
              <a:solidFill>
                <a:srgbClr val="7BC143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6" name="Group 35"/>
          <p:cNvGrpSpPr/>
          <p:nvPr/>
        </p:nvGrpSpPr>
        <p:grpSpPr bwMode="auto">
          <a:xfrm>
            <a:off x="1135987" y="2924779"/>
            <a:ext cx="7246937" cy="729792"/>
            <a:chOff x="0" y="0"/>
            <a:chExt cx="7327311" cy="729791"/>
          </a:xfrm>
        </p:grpSpPr>
        <p:sp>
          <p:nvSpPr>
            <p:cNvPr id="47" name="圆角矩形 11"/>
            <p:cNvSpPr>
              <a:spLocks noChangeArrowheads="1"/>
            </p:cNvSpPr>
            <p:nvPr/>
          </p:nvSpPr>
          <p:spPr bwMode="auto">
            <a:xfrm>
              <a:off x="0" y="0"/>
              <a:ext cx="683838" cy="729791"/>
            </a:xfrm>
            <a:prstGeom prst="roundRect">
              <a:avLst>
                <a:gd name="adj" fmla="val 8241"/>
              </a:avLst>
            </a:prstGeom>
            <a:solidFill>
              <a:srgbClr val="00B0F0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3600" b="1" i="1" dirty="0" smtClean="0">
                  <a:solidFill>
                    <a:srgbClr val="FFFFFF"/>
                  </a:solidFill>
                  <a:latin typeface="Arial Black" pitchFamily="34" charset="0"/>
                  <a:ea typeface="DFPYeaSong-B5" pitchFamily="2" charset="-120"/>
                  <a:sym typeface="Arial Black" pitchFamily="34" charset="0"/>
                </a:rPr>
                <a:t>1</a:t>
              </a:r>
              <a:endParaRPr lang="zh-CN" altLang="en-US" sz="3600" dirty="0"/>
            </a:p>
          </p:txBody>
        </p:sp>
        <p:sp>
          <p:nvSpPr>
            <p:cNvPr id="48" name="矩形 12"/>
            <p:cNvSpPr>
              <a:spLocks noChangeArrowheads="1"/>
            </p:cNvSpPr>
            <p:nvPr/>
          </p:nvSpPr>
          <p:spPr bwMode="auto">
            <a:xfrm>
              <a:off x="1057794" y="106258"/>
              <a:ext cx="6269517" cy="52321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2800" b="1" dirty="0" smtClean="0">
                  <a:solidFill>
                    <a:srgbClr val="00B0F0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运营拓扑</a:t>
              </a:r>
              <a:endParaRPr lang="zh-CN" altLang="en-US" sz="2800" dirty="0">
                <a:solidFill>
                  <a:srgbClr val="00B0F0"/>
                </a:solidFill>
              </a:endParaRPr>
            </a:p>
          </p:txBody>
        </p:sp>
        <p:sp>
          <p:nvSpPr>
            <p:cNvPr id="51" name="直接连接符 24"/>
            <p:cNvSpPr>
              <a:spLocks noChangeShapeType="1"/>
            </p:cNvSpPr>
            <p:nvPr/>
          </p:nvSpPr>
          <p:spPr bwMode="auto">
            <a:xfrm>
              <a:off x="60409" y="0"/>
              <a:ext cx="6475461" cy="1"/>
            </a:xfrm>
            <a:prstGeom prst="line">
              <a:avLst/>
            </a:prstGeom>
            <a:noFill/>
            <a:ln w="9525" cap="flat" cmpd="sng">
              <a:solidFill>
                <a:srgbClr val="7BC143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2" name="Group 35"/>
          <p:cNvGrpSpPr/>
          <p:nvPr/>
        </p:nvGrpSpPr>
        <p:grpSpPr bwMode="auto">
          <a:xfrm>
            <a:off x="1135987" y="3853852"/>
            <a:ext cx="7246937" cy="729792"/>
            <a:chOff x="0" y="0"/>
            <a:chExt cx="7327311" cy="729791"/>
          </a:xfrm>
        </p:grpSpPr>
        <p:sp>
          <p:nvSpPr>
            <p:cNvPr id="53" name="圆角矩形 11"/>
            <p:cNvSpPr>
              <a:spLocks noChangeArrowheads="1"/>
            </p:cNvSpPr>
            <p:nvPr/>
          </p:nvSpPr>
          <p:spPr bwMode="auto">
            <a:xfrm>
              <a:off x="0" y="0"/>
              <a:ext cx="683838" cy="729791"/>
            </a:xfrm>
            <a:prstGeom prst="roundRect">
              <a:avLst>
                <a:gd name="adj" fmla="val 8241"/>
              </a:avLst>
            </a:prstGeom>
            <a:solidFill>
              <a:srgbClr val="00B0F0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3600" b="1" i="1" dirty="0" smtClean="0">
                  <a:solidFill>
                    <a:srgbClr val="FFFFFF"/>
                  </a:solidFill>
                  <a:latin typeface="Arial Black" pitchFamily="34" charset="0"/>
                  <a:ea typeface="DFPYeaSong-B5" pitchFamily="2" charset="-120"/>
                  <a:sym typeface="Arial Black" pitchFamily="34" charset="0"/>
                </a:rPr>
                <a:t>1</a:t>
              </a:r>
              <a:endParaRPr lang="zh-CN" altLang="en-US" sz="3600" dirty="0"/>
            </a:p>
          </p:txBody>
        </p:sp>
        <p:sp>
          <p:nvSpPr>
            <p:cNvPr id="54" name="矩形 12"/>
            <p:cNvSpPr>
              <a:spLocks noChangeArrowheads="1"/>
            </p:cNvSpPr>
            <p:nvPr/>
          </p:nvSpPr>
          <p:spPr bwMode="auto">
            <a:xfrm>
              <a:off x="1057794" y="106258"/>
              <a:ext cx="6269517" cy="52321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2800" b="1" dirty="0" smtClean="0">
                  <a:solidFill>
                    <a:srgbClr val="00B0F0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技术方向</a:t>
              </a:r>
              <a:endParaRPr lang="zh-CN" altLang="en-US" sz="2800" dirty="0">
                <a:solidFill>
                  <a:srgbClr val="00B0F0"/>
                </a:solidFill>
              </a:endParaRPr>
            </a:p>
          </p:txBody>
        </p:sp>
        <p:sp>
          <p:nvSpPr>
            <p:cNvPr id="55" name="直接连接符 24"/>
            <p:cNvSpPr>
              <a:spLocks noChangeShapeType="1"/>
            </p:cNvSpPr>
            <p:nvPr/>
          </p:nvSpPr>
          <p:spPr bwMode="auto">
            <a:xfrm>
              <a:off x="60409" y="0"/>
              <a:ext cx="6475461" cy="1"/>
            </a:xfrm>
            <a:prstGeom prst="line">
              <a:avLst/>
            </a:prstGeom>
            <a:noFill/>
            <a:ln w="9525" cap="flat" cmpd="sng">
              <a:solidFill>
                <a:srgbClr val="7BC143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6" name="Group 35"/>
          <p:cNvGrpSpPr/>
          <p:nvPr/>
        </p:nvGrpSpPr>
        <p:grpSpPr bwMode="auto">
          <a:xfrm>
            <a:off x="1159674" y="4842816"/>
            <a:ext cx="7246937" cy="729792"/>
            <a:chOff x="0" y="0"/>
            <a:chExt cx="7327311" cy="729791"/>
          </a:xfrm>
        </p:grpSpPr>
        <p:sp>
          <p:nvSpPr>
            <p:cNvPr id="57" name="圆角矩形 11"/>
            <p:cNvSpPr>
              <a:spLocks noChangeArrowheads="1"/>
            </p:cNvSpPr>
            <p:nvPr/>
          </p:nvSpPr>
          <p:spPr bwMode="auto">
            <a:xfrm>
              <a:off x="0" y="0"/>
              <a:ext cx="683838" cy="729791"/>
            </a:xfrm>
            <a:prstGeom prst="roundRect">
              <a:avLst>
                <a:gd name="adj" fmla="val 8241"/>
              </a:avLst>
            </a:prstGeom>
            <a:solidFill>
              <a:srgbClr val="00B0F0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en-US" sz="3600" b="1" i="1" dirty="0" smtClean="0">
                  <a:solidFill>
                    <a:srgbClr val="FFFFFF"/>
                  </a:solidFill>
                  <a:latin typeface="Arial Black" pitchFamily="34" charset="0"/>
                  <a:ea typeface="DFPYeaSong-B5" pitchFamily="2" charset="-120"/>
                  <a:sym typeface="Arial Black" pitchFamily="34" charset="0"/>
                </a:rPr>
                <a:t>1</a:t>
              </a:r>
              <a:endParaRPr lang="zh-CN" altLang="en-US" sz="3600" dirty="0"/>
            </a:p>
          </p:txBody>
        </p:sp>
        <p:sp>
          <p:nvSpPr>
            <p:cNvPr id="58" name="矩形 12"/>
            <p:cNvSpPr>
              <a:spLocks noChangeArrowheads="1"/>
            </p:cNvSpPr>
            <p:nvPr/>
          </p:nvSpPr>
          <p:spPr bwMode="auto">
            <a:xfrm>
              <a:off x="1057794" y="106258"/>
              <a:ext cx="6269517" cy="52321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2800" b="1" dirty="0" smtClean="0">
                  <a:solidFill>
                    <a:srgbClr val="00B0F0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选择的理由</a:t>
              </a:r>
              <a:endParaRPr lang="zh-CN" altLang="en-US" sz="2800" dirty="0">
                <a:solidFill>
                  <a:srgbClr val="00B0F0"/>
                </a:solidFill>
              </a:endParaRPr>
            </a:p>
          </p:txBody>
        </p:sp>
        <p:sp>
          <p:nvSpPr>
            <p:cNvPr id="59" name="直接连接符 24"/>
            <p:cNvSpPr>
              <a:spLocks noChangeShapeType="1"/>
            </p:cNvSpPr>
            <p:nvPr/>
          </p:nvSpPr>
          <p:spPr bwMode="auto">
            <a:xfrm>
              <a:off x="60409" y="0"/>
              <a:ext cx="6475461" cy="1"/>
            </a:xfrm>
            <a:prstGeom prst="line">
              <a:avLst/>
            </a:prstGeom>
            <a:noFill/>
            <a:ln w="9525" cap="flat" cmpd="sng">
              <a:solidFill>
                <a:srgbClr val="7BC143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AA1BF-EDF5-4B37-94C2-7ABE97CB820A}" type="datetime1">
              <a:rPr lang="zh-CN" altLang="en-US" smtClean="0"/>
              <a:t>2016/2/23</a:t>
            </a:fld>
            <a:endParaRPr lang="zh-CN" altLang="en-US" dirty="0" smtClean="0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56A7B-9554-4CE4-AD4F-6A68902B9F6A}" type="slidenum">
              <a:rPr lang="zh-CN" altLang="en-US" smtClean="0"/>
              <a:t>20</a:t>
            </a:fld>
            <a:endParaRPr lang="zh-CN" altLang="en-US" dirty="0"/>
          </a:p>
        </p:txBody>
      </p:sp>
      <p:sp>
        <p:nvSpPr>
          <p:cNvPr id="22" name="矩形 1"/>
          <p:cNvSpPr>
            <a:spLocks noChangeArrowheads="1"/>
          </p:cNvSpPr>
          <p:nvPr/>
        </p:nvSpPr>
        <p:spPr bwMode="auto">
          <a:xfrm>
            <a:off x="1744308" y="892"/>
            <a:ext cx="9044732" cy="676134"/>
          </a:xfrm>
          <a:prstGeom prst="rect">
            <a:avLst/>
          </a:prstGeom>
          <a:solidFill>
            <a:srgbClr val="009BD2"/>
          </a:solidFill>
          <a:ln>
            <a:noFill/>
          </a:ln>
        </p:spPr>
        <p:txBody>
          <a:bodyPr anchor="ctr"/>
          <a:lstStyle/>
          <a:p>
            <a:endParaRPr lang="zh-CN" altLang="zh-CN" sz="1800" dirty="0">
              <a:solidFill>
                <a:srgbClr val="FFFFFF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23" name="直接连接符 6"/>
          <p:cNvSpPr>
            <a:spLocks noChangeShapeType="1"/>
          </p:cNvSpPr>
          <p:nvPr/>
        </p:nvSpPr>
        <p:spPr bwMode="auto">
          <a:xfrm flipH="1">
            <a:off x="1910007" y="141348"/>
            <a:ext cx="6023" cy="402327"/>
          </a:xfrm>
          <a:prstGeom prst="line">
            <a:avLst/>
          </a:prstGeom>
          <a:noFill/>
          <a:ln w="9525" cap="flat" cmpd="sng">
            <a:solidFill>
              <a:schemeClr val="bg1"/>
            </a:solidFill>
            <a:round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24" name="TextBox 8"/>
          <p:cNvSpPr>
            <a:spLocks noChangeArrowheads="1"/>
          </p:cNvSpPr>
          <p:nvPr/>
        </p:nvSpPr>
        <p:spPr bwMode="auto">
          <a:xfrm>
            <a:off x="1964911" y="73856"/>
            <a:ext cx="5868984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高性能</a:t>
            </a:r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RADIUS</a:t>
            </a:r>
            <a:endParaRPr lang="zh-CN" altLang="en-US" sz="2800" dirty="0"/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07" y="173887"/>
            <a:ext cx="1265149" cy="369788"/>
          </a:xfrm>
          <a:prstGeom prst="rect">
            <a:avLst/>
          </a:prstGeom>
        </p:spPr>
      </p:pic>
      <p:sp>
        <p:nvSpPr>
          <p:cNvPr id="33" name="日期占位符 1"/>
          <p:cNvSpPr txBox="1"/>
          <p:nvPr/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800" dirty="0">
              <a:solidFill>
                <a:schemeClr val="tx1"/>
              </a:solidFill>
            </a:endParaRPr>
          </a:p>
        </p:txBody>
      </p:sp>
      <p:sp>
        <p:nvSpPr>
          <p:cNvPr id="34" name="矩形 33"/>
          <p:cNvSpPr>
            <a:spLocks noChangeArrowheads="1"/>
          </p:cNvSpPr>
          <p:nvPr/>
        </p:nvSpPr>
        <p:spPr bwMode="auto">
          <a:xfrm>
            <a:off x="11027076" y="173886"/>
            <a:ext cx="1091916" cy="36979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zh-CN" altLang="en-US" sz="160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第    页</a:t>
            </a:r>
            <a:endParaRPr lang="zh-CN" altLang="en-US" sz="1800"/>
          </a:p>
        </p:txBody>
      </p:sp>
      <p:sp>
        <p:nvSpPr>
          <p:cNvPr id="35" name="灯片编号占位符 7"/>
          <p:cNvSpPr>
            <a:spLocks noGrp="1"/>
          </p:cNvSpPr>
          <p:nvPr/>
        </p:nvSpPr>
        <p:spPr>
          <a:xfrm>
            <a:off x="11176635" y="170815"/>
            <a:ext cx="4210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A909C9-518D-4FE0-81CA-3E9CD5535AF4}" type="slidenum">
              <a:rPr lang="zh-CN" altLang="en-US">
                <a:solidFill>
                  <a:srgbClr val="00B0F0"/>
                </a:solidFill>
              </a:rPr>
              <a:t>20</a:t>
            </a:fld>
            <a:endParaRPr lang="zh-CN" altLang="en-US" sz="1800">
              <a:solidFill>
                <a:srgbClr val="00B0F0"/>
              </a:solidFill>
            </a:endParaRPr>
          </a:p>
        </p:txBody>
      </p:sp>
      <p:sp>
        <p:nvSpPr>
          <p:cNvPr id="48" name="燕尾形 5"/>
          <p:cNvSpPr>
            <a:spLocks noChangeArrowheads="1"/>
          </p:cNvSpPr>
          <p:nvPr/>
        </p:nvSpPr>
        <p:spPr bwMode="auto">
          <a:xfrm>
            <a:off x="1177766" y="1378326"/>
            <a:ext cx="585787" cy="544512"/>
          </a:xfrm>
          <a:prstGeom prst="chevron">
            <a:avLst>
              <a:gd name="adj" fmla="val 58552"/>
            </a:avLst>
          </a:prstGeom>
          <a:solidFill>
            <a:srgbClr val="00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2400">
              <a:solidFill>
                <a:srgbClr val="FFFFFF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50" name="直接连接符 31"/>
          <p:cNvSpPr>
            <a:spLocks noChangeShapeType="1"/>
          </p:cNvSpPr>
          <p:nvPr/>
        </p:nvSpPr>
        <p:spPr bwMode="auto">
          <a:xfrm rot="5400000" flipV="1">
            <a:off x="5351303" y="3430964"/>
            <a:ext cx="4833937" cy="17462"/>
          </a:xfrm>
          <a:prstGeom prst="line">
            <a:avLst/>
          </a:prstGeom>
          <a:noFill/>
          <a:ln w="12700">
            <a:solidFill>
              <a:srgbClr val="A5A5A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" name="直接连接符 9"/>
          <p:cNvSpPr>
            <a:spLocks noChangeShapeType="1"/>
          </p:cNvSpPr>
          <p:nvPr/>
        </p:nvSpPr>
        <p:spPr bwMode="auto">
          <a:xfrm>
            <a:off x="8100853" y="2230813"/>
            <a:ext cx="2557463" cy="0"/>
          </a:xfrm>
          <a:prstGeom prst="line">
            <a:avLst/>
          </a:prstGeom>
          <a:noFill/>
          <a:ln w="12700">
            <a:solidFill>
              <a:srgbClr val="A5A5A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" name="直接连接符 20"/>
          <p:cNvSpPr>
            <a:spLocks noChangeShapeType="1"/>
          </p:cNvSpPr>
          <p:nvPr/>
        </p:nvSpPr>
        <p:spPr bwMode="auto">
          <a:xfrm>
            <a:off x="8100853" y="3491288"/>
            <a:ext cx="2557463" cy="1588"/>
          </a:xfrm>
          <a:prstGeom prst="line">
            <a:avLst/>
          </a:prstGeom>
          <a:noFill/>
          <a:ln w="12700">
            <a:solidFill>
              <a:srgbClr val="A5A5A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" name="直接连接符 42"/>
          <p:cNvSpPr>
            <a:spLocks noChangeShapeType="1"/>
          </p:cNvSpPr>
          <p:nvPr/>
        </p:nvSpPr>
        <p:spPr bwMode="auto">
          <a:xfrm>
            <a:off x="8100853" y="4543801"/>
            <a:ext cx="2557463" cy="1587"/>
          </a:xfrm>
          <a:prstGeom prst="line">
            <a:avLst/>
          </a:prstGeom>
          <a:noFill/>
          <a:ln w="12700">
            <a:solidFill>
              <a:srgbClr val="A5A5A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" name="矩形 43"/>
          <p:cNvSpPr>
            <a:spLocks noChangeArrowheads="1"/>
          </p:cNvSpPr>
          <p:nvPr/>
        </p:nvSpPr>
        <p:spPr bwMode="auto">
          <a:xfrm>
            <a:off x="8032591" y="1017963"/>
            <a:ext cx="2309812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rgbClr val="595959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高性能Radius引擎</a:t>
            </a:r>
            <a:endParaRPr lang="en-US" altLang="zh-CN" sz="2000" b="1">
              <a:solidFill>
                <a:srgbClr val="595959"/>
              </a:solidFill>
              <a:latin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3" name="矩形 47"/>
          <p:cNvSpPr>
            <a:spLocks noChangeArrowheads="1"/>
          </p:cNvSpPr>
          <p:nvPr/>
        </p:nvSpPr>
        <p:spPr bwMode="auto">
          <a:xfrm>
            <a:off x="8032591" y="1343401"/>
            <a:ext cx="3152775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rgbClr val="595959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每秒认证响应速度达到4000+次以上。超过业内同类产品性能20倍以上。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rgbClr val="595959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支持多机负载均衡，云部署。</a:t>
            </a:r>
            <a:endParaRPr lang="zh-CN" altLang="en-US" sz="1900">
              <a:ea typeface="宋体" panose="02010600030101010101" pitchFamily="2" charset="-122"/>
            </a:endParaRPr>
          </a:p>
        </p:txBody>
      </p:sp>
      <p:sp>
        <p:nvSpPr>
          <p:cNvPr id="64" name="矩形 45"/>
          <p:cNvSpPr>
            <a:spLocks noChangeArrowheads="1"/>
          </p:cNvSpPr>
          <p:nvPr/>
        </p:nvSpPr>
        <p:spPr bwMode="auto">
          <a:xfrm>
            <a:off x="8046878" y="4662863"/>
            <a:ext cx="2466975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rgbClr val="595959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承载能力及部署方式</a:t>
            </a:r>
            <a:endParaRPr lang="en-US" altLang="zh-CN" sz="2000" b="1">
              <a:solidFill>
                <a:srgbClr val="595959"/>
              </a:solidFill>
              <a:latin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5" name="矩形 47"/>
          <p:cNvSpPr>
            <a:spLocks noChangeArrowheads="1"/>
          </p:cNvSpPr>
          <p:nvPr/>
        </p:nvSpPr>
        <p:spPr bwMode="auto">
          <a:xfrm>
            <a:off x="8046878" y="4988301"/>
            <a:ext cx="3152775" cy="102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rgbClr val="595959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单机部署最大支持百万级用户管理。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rgbClr val="595959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支持单机部署，支持WEB服务器、PORTAL、RADIUS、数据库独立部署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400">
              <a:solidFill>
                <a:srgbClr val="595959"/>
              </a:solidFill>
              <a:latin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6" name="矩形 47"/>
          <p:cNvSpPr>
            <a:spLocks noChangeArrowheads="1"/>
          </p:cNvSpPr>
          <p:nvPr/>
        </p:nvSpPr>
        <p:spPr bwMode="auto">
          <a:xfrm>
            <a:off x="8046878" y="2292726"/>
            <a:ext cx="2217738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rgbClr val="595959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高性能Portal引擎</a:t>
            </a:r>
            <a:endParaRPr lang="en-US" altLang="zh-CN" sz="2000" b="1">
              <a:solidFill>
                <a:srgbClr val="595959"/>
              </a:solidFill>
              <a:latin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7" name="矩形 47"/>
          <p:cNvSpPr>
            <a:spLocks noChangeArrowheads="1"/>
          </p:cNvSpPr>
          <p:nvPr/>
        </p:nvSpPr>
        <p:spPr bwMode="auto">
          <a:xfrm>
            <a:off x="8046878" y="2618163"/>
            <a:ext cx="3152775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rgbClr val="595959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兼容CMCC的高性能Portal引擎。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rgbClr val="595959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每秒响应速度达到4000+次以上。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rgbClr val="595959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支持多机负载均衡，云部署。</a:t>
            </a:r>
            <a:endParaRPr lang="zh-CN" altLang="en-US" sz="1900">
              <a:ea typeface="宋体" panose="02010600030101010101" pitchFamily="2" charset="-122"/>
            </a:endParaRPr>
          </a:p>
        </p:txBody>
      </p:sp>
      <p:sp>
        <p:nvSpPr>
          <p:cNvPr id="68" name="矩形 51"/>
          <p:cNvSpPr>
            <a:spLocks noChangeArrowheads="1"/>
          </p:cNvSpPr>
          <p:nvPr/>
        </p:nvSpPr>
        <p:spPr bwMode="auto">
          <a:xfrm>
            <a:off x="8046878" y="3581776"/>
            <a:ext cx="1958975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rgbClr val="595959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高效数据库设计</a:t>
            </a:r>
            <a:endParaRPr lang="en-US" altLang="zh-CN" sz="2000" b="1">
              <a:solidFill>
                <a:srgbClr val="595959"/>
              </a:solidFill>
              <a:latin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9" name="矩形 47"/>
          <p:cNvSpPr>
            <a:spLocks noChangeArrowheads="1"/>
          </p:cNvSpPr>
          <p:nvPr/>
        </p:nvSpPr>
        <p:spPr bwMode="auto">
          <a:xfrm>
            <a:off x="8046878" y="3907213"/>
            <a:ext cx="3152775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rgbClr val="595959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基于散列式的高效数据库设计。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rgbClr val="595959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一万用户和一百万用户性能无区别。</a:t>
            </a:r>
            <a:endParaRPr lang="zh-CN" altLang="en-US" sz="1900">
              <a:ea typeface="宋体" panose="02010600030101010101" pitchFamily="2" charset="-122"/>
            </a:endParaRPr>
          </a:p>
        </p:txBody>
      </p:sp>
      <p:sp>
        <p:nvSpPr>
          <p:cNvPr id="70" name="AutoShape 3"/>
          <p:cNvSpPr>
            <a:spLocks noChangeArrowheads="1"/>
          </p:cNvSpPr>
          <p:nvPr/>
        </p:nvSpPr>
        <p:spPr bwMode="auto">
          <a:xfrm flipV="1">
            <a:off x="806291" y="4689851"/>
            <a:ext cx="1416050" cy="1023937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rgbClr val="959595"/>
              </a:gs>
              <a:gs pos="50000">
                <a:srgbClr val="EAEAEA"/>
              </a:gs>
              <a:gs pos="100000">
                <a:srgbClr val="959595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900">
              <a:solidFill>
                <a:srgbClr val="FFFFFF"/>
              </a:solidFill>
              <a:ea typeface="宋体" panose="02010600030101010101" pitchFamily="2" charset="-122"/>
            </a:endParaRPr>
          </a:p>
        </p:txBody>
      </p:sp>
      <p:sp>
        <p:nvSpPr>
          <p:cNvPr id="71" name="AutoShape 6"/>
          <p:cNvSpPr>
            <a:spLocks noChangeArrowheads="1"/>
          </p:cNvSpPr>
          <p:nvPr/>
        </p:nvSpPr>
        <p:spPr bwMode="auto">
          <a:xfrm flipV="1">
            <a:off x="5889466" y="2287963"/>
            <a:ext cx="1687512" cy="3689350"/>
          </a:xfrm>
          <a:prstGeom prst="can">
            <a:avLst>
              <a:gd name="adj" fmla="val 22936"/>
            </a:avLst>
          </a:prstGeom>
          <a:gradFill rotWithShape="1">
            <a:gsLst>
              <a:gs pos="0">
                <a:srgbClr val="959595"/>
              </a:gs>
              <a:gs pos="50000">
                <a:srgbClr val="EAEAEA"/>
              </a:gs>
              <a:gs pos="100000">
                <a:srgbClr val="959595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900">
              <a:solidFill>
                <a:srgbClr val="FFFFFF"/>
              </a:solidFill>
              <a:ea typeface="宋体" panose="02010600030101010101" pitchFamily="2" charset="-122"/>
            </a:endParaRPr>
          </a:p>
        </p:txBody>
      </p:sp>
      <p:grpSp>
        <p:nvGrpSpPr>
          <p:cNvPr id="78" name="Group 10"/>
          <p:cNvGrpSpPr>
            <a:grpSpLocks/>
          </p:cNvGrpSpPr>
          <p:nvPr/>
        </p:nvGrpSpPr>
        <p:grpSpPr bwMode="auto">
          <a:xfrm>
            <a:off x="818991" y="4642226"/>
            <a:ext cx="1408112" cy="334962"/>
            <a:chOff x="0" y="0"/>
            <a:chExt cx="1089" cy="336"/>
          </a:xfrm>
        </p:grpSpPr>
        <p:sp>
          <p:nvSpPr>
            <p:cNvPr id="79" name="Oval 8"/>
            <p:cNvSpPr>
              <a:spLocks noChangeArrowheads="1"/>
            </p:cNvSpPr>
            <p:nvPr/>
          </p:nvSpPr>
          <p:spPr bwMode="auto">
            <a:xfrm>
              <a:off x="3" y="27"/>
              <a:ext cx="1086" cy="309"/>
            </a:xfrm>
            <a:prstGeom prst="ellipse">
              <a:avLst/>
            </a:prstGeom>
            <a:gradFill rotWithShape="1">
              <a:gsLst>
                <a:gs pos="0">
                  <a:srgbClr val="925800"/>
                </a:gs>
                <a:gs pos="50000">
                  <a:srgbClr val="FF9900"/>
                </a:gs>
                <a:gs pos="100000">
                  <a:srgbClr val="9258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900">
                <a:solidFill>
                  <a:srgbClr val="FFFFFF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80" name="Oval 9"/>
            <p:cNvSpPr>
              <a:spLocks noChangeArrowheads="1"/>
            </p:cNvSpPr>
            <p:nvPr/>
          </p:nvSpPr>
          <p:spPr bwMode="auto">
            <a:xfrm>
              <a:off x="0" y="0"/>
              <a:ext cx="1086" cy="309"/>
            </a:xfrm>
            <a:prstGeom prst="ellipse">
              <a:avLst/>
            </a:prstGeom>
            <a:gradFill rotWithShape="1">
              <a:gsLst>
                <a:gs pos="0">
                  <a:srgbClr val="FFE2B6"/>
                </a:gs>
                <a:gs pos="100000">
                  <a:srgbClr val="FF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900">
                <a:solidFill>
                  <a:srgbClr val="FFFFFF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81" name="Group 13"/>
          <p:cNvGrpSpPr>
            <a:grpSpLocks/>
          </p:cNvGrpSpPr>
          <p:nvPr/>
        </p:nvGrpSpPr>
        <p:grpSpPr bwMode="auto">
          <a:xfrm>
            <a:off x="5887878" y="2154613"/>
            <a:ext cx="1687513" cy="520700"/>
            <a:chOff x="0" y="0"/>
            <a:chExt cx="1089" cy="336"/>
          </a:xfrm>
        </p:grpSpPr>
        <p:sp>
          <p:nvSpPr>
            <p:cNvPr id="82" name="Oval 11"/>
            <p:cNvSpPr>
              <a:spLocks noChangeArrowheads="1"/>
            </p:cNvSpPr>
            <p:nvPr/>
          </p:nvSpPr>
          <p:spPr bwMode="auto">
            <a:xfrm>
              <a:off x="3" y="27"/>
              <a:ext cx="1086" cy="309"/>
            </a:xfrm>
            <a:prstGeom prst="ellipse">
              <a:avLst/>
            </a:prstGeom>
            <a:gradFill rotWithShape="1">
              <a:gsLst>
                <a:gs pos="0">
                  <a:srgbClr val="3A5800"/>
                </a:gs>
                <a:gs pos="50000">
                  <a:srgbClr val="669900"/>
                </a:gs>
                <a:gs pos="100000">
                  <a:srgbClr val="3A58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900">
                <a:solidFill>
                  <a:srgbClr val="FFFFFF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83" name="Oval 12"/>
            <p:cNvSpPr>
              <a:spLocks noChangeArrowheads="1"/>
            </p:cNvSpPr>
            <p:nvPr/>
          </p:nvSpPr>
          <p:spPr bwMode="auto">
            <a:xfrm>
              <a:off x="0" y="0"/>
              <a:ext cx="1086" cy="309"/>
            </a:xfrm>
            <a:prstGeom prst="ellipse">
              <a:avLst/>
            </a:prstGeom>
            <a:gradFill rotWithShape="1">
              <a:gsLst>
                <a:gs pos="0">
                  <a:srgbClr val="D3E2B6"/>
                </a:gs>
                <a:gs pos="100000">
                  <a:srgbClr val="6699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900">
                <a:solidFill>
                  <a:srgbClr val="FFFFFF"/>
                </a:solidFill>
                <a:ea typeface="宋体" panose="02010600030101010101" pitchFamily="2" charset="-122"/>
              </a:endParaRPr>
            </a:p>
          </p:txBody>
        </p:sp>
      </p:grpSp>
      <p:sp>
        <p:nvSpPr>
          <p:cNvPr id="84" name="Rectangle 20"/>
          <p:cNvSpPr>
            <a:spLocks noChangeArrowheads="1"/>
          </p:cNvSpPr>
          <p:nvPr/>
        </p:nvSpPr>
        <p:spPr bwMode="auto">
          <a:xfrm>
            <a:off x="745966" y="5010526"/>
            <a:ext cx="1608137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 b="1">
                <a:solidFill>
                  <a:srgbClr val="5623FC"/>
                </a:solidFill>
                <a:latin typeface="微软雅黑" panose="020B0503020204020204" pitchFamily="34" charset="-122"/>
              </a:rPr>
              <a:t>Free</a:t>
            </a:r>
            <a:r>
              <a:rPr lang="en-US" altLang="zh-CN" sz="1800" b="1">
                <a:solidFill>
                  <a:srgbClr val="5623FC"/>
                </a:solidFill>
                <a:latin typeface="微软雅黑" panose="020B0503020204020204" pitchFamily="34" charset="-122"/>
              </a:rPr>
              <a:t> </a:t>
            </a:r>
            <a:r>
              <a:rPr lang="zh-CN" altLang="en-US" sz="1800" b="1">
                <a:solidFill>
                  <a:srgbClr val="5623FC"/>
                </a:solidFill>
                <a:latin typeface="微软雅黑" panose="020B0503020204020204" pitchFamily="34" charset="-122"/>
              </a:rPr>
              <a:t>Ra</a:t>
            </a:r>
            <a:r>
              <a:rPr lang="en-US" altLang="zh-CN" sz="1800" b="1">
                <a:solidFill>
                  <a:srgbClr val="5623FC"/>
                </a:solidFill>
                <a:latin typeface="微软雅黑" panose="020B0503020204020204" pitchFamily="34" charset="-122"/>
              </a:rPr>
              <a:t>dius</a:t>
            </a:r>
          </a:p>
        </p:txBody>
      </p:sp>
      <p:sp>
        <p:nvSpPr>
          <p:cNvPr id="85" name="Rectangle 23"/>
          <p:cNvSpPr>
            <a:spLocks noChangeArrowheads="1"/>
          </p:cNvSpPr>
          <p:nvPr/>
        </p:nvSpPr>
        <p:spPr bwMode="auto">
          <a:xfrm>
            <a:off x="5908516" y="4780338"/>
            <a:ext cx="1852612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 b="1">
                <a:solidFill>
                  <a:schemeClr val="accent2"/>
                </a:solidFill>
                <a:latin typeface="微软雅黑" panose="020B0503020204020204" pitchFamily="34" charset="-122"/>
              </a:rPr>
              <a:t>    </a:t>
            </a:r>
            <a:r>
              <a:rPr lang="zh-CN" altLang="en-US" sz="1800" b="1">
                <a:solidFill>
                  <a:srgbClr val="5623FC"/>
                </a:solidFill>
                <a:latin typeface="微软雅黑" panose="020B0503020204020204" pitchFamily="34" charset="-122"/>
              </a:rPr>
              <a:t>蓝海卓越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 b="1">
                <a:solidFill>
                  <a:srgbClr val="5623FC"/>
                </a:solidFill>
                <a:latin typeface="微软雅黑" panose="020B0503020204020204" pitchFamily="34" charset="-122"/>
              </a:rPr>
              <a:t>高性能 </a:t>
            </a:r>
            <a:r>
              <a:rPr lang="en-US" altLang="zh-CN" sz="1800" b="1">
                <a:solidFill>
                  <a:srgbClr val="5623FC"/>
                </a:solidFill>
                <a:latin typeface="微软雅黑" panose="020B0503020204020204" pitchFamily="34" charset="-122"/>
              </a:rPr>
              <a:t>Radius</a:t>
            </a:r>
          </a:p>
        </p:txBody>
      </p:sp>
      <p:pic>
        <p:nvPicPr>
          <p:cNvPr id="86" name="Picture 24" descr="shadow_1_m"/>
          <p:cNvPicPr>
            <a:picLocks noChangeAspect="1" noChangeArrowheads="1"/>
          </p:cNvPicPr>
          <p:nvPr/>
        </p:nvPicPr>
        <p:blipFill>
          <a:blip r:embed="rId3" cstate="print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7903" y="2291138"/>
            <a:ext cx="1190625" cy="22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87" name="Group 19"/>
          <p:cNvGrpSpPr>
            <a:grpSpLocks/>
          </p:cNvGrpSpPr>
          <p:nvPr/>
        </p:nvGrpSpPr>
        <p:grpSpPr bwMode="auto">
          <a:xfrm>
            <a:off x="6067266" y="1214813"/>
            <a:ext cx="1258887" cy="1217613"/>
            <a:chOff x="0" y="0"/>
            <a:chExt cx="433" cy="422"/>
          </a:xfrm>
        </p:grpSpPr>
        <p:pic>
          <p:nvPicPr>
            <p:cNvPr id="88" name="Picture 26" descr="circuler_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30" cy="4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89" name="Oval 27"/>
            <p:cNvSpPr>
              <a:spLocks noChangeArrowheads="1"/>
            </p:cNvSpPr>
            <p:nvPr/>
          </p:nvSpPr>
          <p:spPr bwMode="auto">
            <a:xfrm>
              <a:off x="0" y="0"/>
              <a:ext cx="433" cy="422"/>
            </a:xfrm>
            <a:prstGeom prst="ellipse">
              <a:avLst/>
            </a:prstGeom>
            <a:gradFill rotWithShape="1">
              <a:gsLst>
                <a:gs pos="0">
                  <a:srgbClr val="99CC00"/>
                </a:gs>
                <a:gs pos="50000">
                  <a:srgbClr val="475D00"/>
                </a:gs>
                <a:gs pos="100000">
                  <a:srgbClr val="99CC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900">
                <a:solidFill>
                  <a:srgbClr val="FFFFFF"/>
                </a:solidFill>
                <a:ea typeface="宋体" panose="02010600030101010101" pitchFamily="2" charset="-122"/>
              </a:endParaRPr>
            </a:p>
          </p:txBody>
        </p:sp>
        <p:pic>
          <p:nvPicPr>
            <p:cNvPr id="90" name="Picture 28" descr="Picture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" y="4"/>
              <a:ext cx="345" cy="1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91" name="Rectangle 29"/>
          <p:cNvSpPr>
            <a:spLocks noChangeArrowheads="1"/>
          </p:cNvSpPr>
          <p:nvPr/>
        </p:nvSpPr>
        <p:spPr bwMode="auto">
          <a:xfrm>
            <a:off x="6253003" y="1576763"/>
            <a:ext cx="877888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>
                <a:srgbClr val="FF0066"/>
              </a:buClr>
              <a:buSzPct val="75000"/>
              <a:buFont typeface="Arial" panose="020B0604020202020204" pitchFamily="34" charset="0"/>
              <a:buNone/>
            </a:pPr>
            <a:r>
              <a:rPr lang="zh-CN" altLang="en-US" sz="1900" b="1">
                <a:solidFill>
                  <a:schemeClr val="bg1"/>
                </a:solidFill>
                <a:latin typeface="微软雅黑" panose="020B0503020204020204" pitchFamily="34" charset="-122"/>
              </a:rPr>
              <a:t>性能高</a:t>
            </a:r>
          </a:p>
        </p:txBody>
      </p:sp>
      <p:pic>
        <p:nvPicPr>
          <p:cNvPr id="92" name="Picture 30" descr="shadow_1_m"/>
          <p:cNvPicPr>
            <a:picLocks noChangeAspect="1" noChangeArrowheads="1"/>
          </p:cNvPicPr>
          <p:nvPr/>
        </p:nvPicPr>
        <p:blipFill>
          <a:blip r:embed="rId3" cstate="print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591" y="4716838"/>
            <a:ext cx="1187450" cy="22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93" name="Group 25"/>
          <p:cNvGrpSpPr>
            <a:grpSpLocks/>
          </p:cNvGrpSpPr>
          <p:nvPr/>
        </p:nvGrpSpPr>
        <p:grpSpPr bwMode="auto">
          <a:xfrm>
            <a:off x="1001553" y="4048501"/>
            <a:ext cx="1049338" cy="784225"/>
            <a:chOff x="0" y="0"/>
            <a:chExt cx="433" cy="422"/>
          </a:xfrm>
        </p:grpSpPr>
        <p:pic>
          <p:nvPicPr>
            <p:cNvPr id="94" name="Picture 32" descr="circuler_1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30" cy="4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95" name="Oval 33"/>
            <p:cNvSpPr>
              <a:spLocks noChangeArrowheads="1"/>
            </p:cNvSpPr>
            <p:nvPr/>
          </p:nvSpPr>
          <p:spPr bwMode="auto">
            <a:xfrm>
              <a:off x="0" y="0"/>
              <a:ext cx="433" cy="422"/>
            </a:xfrm>
            <a:prstGeom prst="ellipse">
              <a:avLst/>
            </a:prstGeom>
            <a:gradFill rotWithShape="1">
              <a:gsLst>
                <a:gs pos="0">
                  <a:srgbClr val="FF9900"/>
                </a:gs>
                <a:gs pos="50000">
                  <a:srgbClr val="744700"/>
                </a:gs>
                <a:gs pos="100000">
                  <a:srgbClr val="FF99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90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900">
                <a:solidFill>
                  <a:srgbClr val="FFFFFF"/>
                </a:solidFill>
                <a:ea typeface="宋体" panose="02010600030101010101" pitchFamily="2" charset="-122"/>
              </a:endParaRPr>
            </a:p>
          </p:txBody>
        </p:sp>
        <p:pic>
          <p:nvPicPr>
            <p:cNvPr id="96" name="Picture 34" descr="Picture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" y="4"/>
              <a:ext cx="345" cy="1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97" name="Rectangle 35"/>
          <p:cNvSpPr>
            <a:spLocks noChangeArrowheads="1"/>
          </p:cNvSpPr>
          <p:nvPr/>
        </p:nvSpPr>
        <p:spPr bwMode="auto">
          <a:xfrm>
            <a:off x="3995578" y="3046788"/>
            <a:ext cx="9159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>
                <a:srgbClr val="FF0066"/>
              </a:buClr>
              <a:buSzPct val="75000"/>
              <a:buFont typeface="Arial" panose="020B0604020202020204" pitchFamily="34" charset="0"/>
              <a:buNone/>
            </a:pPr>
            <a:r>
              <a:rPr lang="en-US" altLang="zh-CN" b="1">
                <a:solidFill>
                  <a:srgbClr val="FEFFFF"/>
                </a:solidFill>
                <a:ea typeface="宋体" panose="02010600030101010101" pitchFamily="2" charset="-122"/>
              </a:rPr>
              <a:t>Title</a:t>
            </a:r>
            <a:endParaRPr lang="zh-CN" altLang="en-US" sz="1900">
              <a:ea typeface="宋体" panose="02010600030101010101" pitchFamily="2" charset="-122"/>
            </a:endParaRPr>
          </a:p>
        </p:txBody>
      </p:sp>
      <p:sp>
        <p:nvSpPr>
          <p:cNvPr id="98" name="Rectangle 47"/>
          <p:cNvSpPr>
            <a:spLocks noChangeArrowheads="1"/>
          </p:cNvSpPr>
          <p:nvPr/>
        </p:nvSpPr>
        <p:spPr bwMode="auto">
          <a:xfrm>
            <a:off x="1111091" y="4261226"/>
            <a:ext cx="9398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>
                <a:srgbClr val="FF0066"/>
              </a:buClr>
              <a:buSzPct val="75000"/>
              <a:buFont typeface="Arial" panose="020B0604020202020204" pitchFamily="34" charset="0"/>
              <a:buNone/>
            </a:pPr>
            <a:r>
              <a:rPr lang="zh-CN" altLang="en-US" sz="1900" b="1">
                <a:solidFill>
                  <a:schemeClr val="bg1"/>
                </a:solidFill>
                <a:latin typeface="微软雅黑" panose="020B0503020204020204" pitchFamily="34" charset="-122"/>
              </a:rPr>
              <a:t>性能低</a:t>
            </a:r>
          </a:p>
        </p:txBody>
      </p:sp>
      <p:sp>
        <p:nvSpPr>
          <p:cNvPr id="99" name="Text Box 10"/>
          <p:cNvSpPr txBox="1">
            <a:spLocks noChangeArrowheads="1"/>
          </p:cNvSpPr>
          <p:nvPr/>
        </p:nvSpPr>
        <p:spPr bwMode="auto">
          <a:xfrm>
            <a:off x="1790541" y="1306888"/>
            <a:ext cx="3960812" cy="70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/>
              <a:t>在同样的测试条件（100万用户）</a:t>
            </a:r>
            <a:endParaRPr lang="en-US" altLang="zh-CN" sz="2000" b="1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/>
              <a:t>使用相同的测试工具</a:t>
            </a:r>
          </a:p>
        </p:txBody>
      </p:sp>
      <p:sp>
        <p:nvSpPr>
          <p:cNvPr id="100" name="Freeform 6"/>
          <p:cNvSpPr>
            <a:spLocks/>
          </p:cNvSpPr>
          <p:nvPr/>
        </p:nvSpPr>
        <p:spPr bwMode="auto">
          <a:xfrm>
            <a:off x="2085816" y="3475413"/>
            <a:ext cx="903287" cy="1241425"/>
          </a:xfrm>
          <a:custGeom>
            <a:avLst/>
            <a:gdLst>
              <a:gd name="T0" fmla="*/ 2147483646 w 580"/>
              <a:gd name="T1" fmla="*/ 0 h 798"/>
              <a:gd name="T2" fmla="*/ 2147483646 w 580"/>
              <a:gd name="T3" fmla="*/ 2147483646 h 798"/>
              <a:gd name="T4" fmla="*/ 2147483646 w 580"/>
              <a:gd name="T5" fmla="*/ 2147483646 h 798"/>
              <a:gd name="T6" fmla="*/ 2147483646 w 580"/>
              <a:gd name="T7" fmla="*/ 2147483646 h 798"/>
              <a:gd name="T8" fmla="*/ 2147483646 w 580"/>
              <a:gd name="T9" fmla="*/ 2147483646 h 798"/>
              <a:gd name="T10" fmla="*/ 2147483646 w 580"/>
              <a:gd name="T11" fmla="*/ 2147483646 h 798"/>
              <a:gd name="T12" fmla="*/ 2147483646 w 580"/>
              <a:gd name="T13" fmla="*/ 2147483646 h 798"/>
              <a:gd name="T14" fmla="*/ 2147483646 w 580"/>
              <a:gd name="T15" fmla="*/ 2147483646 h 798"/>
              <a:gd name="T16" fmla="*/ 2147483646 w 580"/>
              <a:gd name="T17" fmla="*/ 2147483646 h 798"/>
              <a:gd name="T18" fmla="*/ 2147483646 w 580"/>
              <a:gd name="T19" fmla="*/ 2147483646 h 798"/>
              <a:gd name="T20" fmla="*/ 2147483646 w 580"/>
              <a:gd name="T21" fmla="*/ 2147483646 h 798"/>
              <a:gd name="T22" fmla="*/ 2147483646 w 580"/>
              <a:gd name="T23" fmla="*/ 2147483646 h 798"/>
              <a:gd name="T24" fmla="*/ 0 w 580"/>
              <a:gd name="T25" fmla="*/ 2147483646 h 798"/>
              <a:gd name="T26" fmla="*/ 2147483646 w 580"/>
              <a:gd name="T27" fmla="*/ 2147483646 h 798"/>
              <a:gd name="T28" fmla="*/ 2147483646 w 580"/>
              <a:gd name="T29" fmla="*/ 2147483646 h 798"/>
              <a:gd name="T30" fmla="*/ 2147483646 w 580"/>
              <a:gd name="T31" fmla="*/ 2147483646 h 798"/>
              <a:gd name="T32" fmla="*/ 2147483646 w 580"/>
              <a:gd name="T33" fmla="*/ 2147483646 h 798"/>
              <a:gd name="T34" fmla="*/ 2147483646 w 580"/>
              <a:gd name="T35" fmla="*/ 2147483646 h 798"/>
              <a:gd name="T36" fmla="*/ 2147483646 w 580"/>
              <a:gd name="T37" fmla="*/ 2147483646 h 798"/>
              <a:gd name="T38" fmla="*/ 2147483646 w 580"/>
              <a:gd name="T39" fmla="*/ 2147483646 h 798"/>
              <a:gd name="T40" fmla="*/ 2147483646 w 580"/>
              <a:gd name="T41" fmla="*/ 2147483646 h 798"/>
              <a:gd name="T42" fmla="*/ 2147483646 w 580"/>
              <a:gd name="T43" fmla="*/ 2147483646 h 798"/>
              <a:gd name="T44" fmla="*/ 2147483646 w 580"/>
              <a:gd name="T45" fmla="*/ 2147483646 h 798"/>
              <a:gd name="T46" fmla="*/ 2147483646 w 580"/>
              <a:gd name="T47" fmla="*/ 2147483646 h 798"/>
              <a:gd name="T48" fmla="*/ 2147483646 w 580"/>
              <a:gd name="T49" fmla="*/ 2147483646 h 798"/>
              <a:gd name="T50" fmla="*/ 2147483646 w 580"/>
              <a:gd name="T51" fmla="*/ 2147483646 h 798"/>
              <a:gd name="T52" fmla="*/ 2147483646 w 580"/>
              <a:gd name="T53" fmla="*/ 0 h 798"/>
              <a:gd name="T54" fmla="*/ 2147483646 w 580"/>
              <a:gd name="T55" fmla="*/ 0 h 798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580"/>
              <a:gd name="T85" fmla="*/ 0 h 798"/>
              <a:gd name="T86" fmla="*/ 580 w 580"/>
              <a:gd name="T87" fmla="*/ 798 h 798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rgbClr val="54B0E2"/>
              </a:gs>
              <a:gs pos="100000">
                <a:srgbClr val="93CDEE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1" name="Freeform 21"/>
          <p:cNvSpPr>
            <a:spLocks/>
          </p:cNvSpPr>
          <p:nvPr/>
        </p:nvSpPr>
        <p:spPr bwMode="auto">
          <a:xfrm flipH="1">
            <a:off x="4784566" y="3438901"/>
            <a:ext cx="903287" cy="1241425"/>
          </a:xfrm>
          <a:custGeom>
            <a:avLst/>
            <a:gdLst>
              <a:gd name="T0" fmla="*/ 2147483646 w 580"/>
              <a:gd name="T1" fmla="*/ 0 h 798"/>
              <a:gd name="T2" fmla="*/ 2147483646 w 580"/>
              <a:gd name="T3" fmla="*/ 2147483646 h 798"/>
              <a:gd name="T4" fmla="*/ 2147483646 w 580"/>
              <a:gd name="T5" fmla="*/ 2147483646 h 798"/>
              <a:gd name="T6" fmla="*/ 2147483646 w 580"/>
              <a:gd name="T7" fmla="*/ 2147483646 h 798"/>
              <a:gd name="T8" fmla="*/ 2147483646 w 580"/>
              <a:gd name="T9" fmla="*/ 2147483646 h 798"/>
              <a:gd name="T10" fmla="*/ 2147483646 w 580"/>
              <a:gd name="T11" fmla="*/ 2147483646 h 798"/>
              <a:gd name="T12" fmla="*/ 2147483646 w 580"/>
              <a:gd name="T13" fmla="*/ 2147483646 h 798"/>
              <a:gd name="T14" fmla="*/ 2147483646 w 580"/>
              <a:gd name="T15" fmla="*/ 2147483646 h 798"/>
              <a:gd name="T16" fmla="*/ 2147483646 w 580"/>
              <a:gd name="T17" fmla="*/ 2147483646 h 798"/>
              <a:gd name="T18" fmla="*/ 2147483646 w 580"/>
              <a:gd name="T19" fmla="*/ 2147483646 h 798"/>
              <a:gd name="T20" fmla="*/ 2147483646 w 580"/>
              <a:gd name="T21" fmla="*/ 2147483646 h 798"/>
              <a:gd name="T22" fmla="*/ 2147483646 w 580"/>
              <a:gd name="T23" fmla="*/ 2147483646 h 798"/>
              <a:gd name="T24" fmla="*/ 0 w 580"/>
              <a:gd name="T25" fmla="*/ 2147483646 h 798"/>
              <a:gd name="T26" fmla="*/ 2147483646 w 580"/>
              <a:gd name="T27" fmla="*/ 2147483646 h 798"/>
              <a:gd name="T28" fmla="*/ 2147483646 w 580"/>
              <a:gd name="T29" fmla="*/ 2147483646 h 798"/>
              <a:gd name="T30" fmla="*/ 2147483646 w 580"/>
              <a:gd name="T31" fmla="*/ 2147483646 h 798"/>
              <a:gd name="T32" fmla="*/ 2147483646 w 580"/>
              <a:gd name="T33" fmla="*/ 2147483646 h 798"/>
              <a:gd name="T34" fmla="*/ 2147483646 w 580"/>
              <a:gd name="T35" fmla="*/ 2147483646 h 798"/>
              <a:gd name="T36" fmla="*/ 2147483646 w 580"/>
              <a:gd name="T37" fmla="*/ 2147483646 h 798"/>
              <a:gd name="T38" fmla="*/ 2147483646 w 580"/>
              <a:gd name="T39" fmla="*/ 2147483646 h 798"/>
              <a:gd name="T40" fmla="*/ 2147483646 w 580"/>
              <a:gd name="T41" fmla="*/ 2147483646 h 798"/>
              <a:gd name="T42" fmla="*/ 2147483646 w 580"/>
              <a:gd name="T43" fmla="*/ 2147483646 h 798"/>
              <a:gd name="T44" fmla="*/ 2147483646 w 580"/>
              <a:gd name="T45" fmla="*/ 2147483646 h 798"/>
              <a:gd name="T46" fmla="*/ 2147483646 w 580"/>
              <a:gd name="T47" fmla="*/ 2147483646 h 798"/>
              <a:gd name="T48" fmla="*/ 2147483646 w 580"/>
              <a:gd name="T49" fmla="*/ 2147483646 h 798"/>
              <a:gd name="T50" fmla="*/ 2147483646 w 580"/>
              <a:gd name="T51" fmla="*/ 2147483646 h 798"/>
              <a:gd name="T52" fmla="*/ 2147483646 w 580"/>
              <a:gd name="T53" fmla="*/ 0 h 798"/>
              <a:gd name="T54" fmla="*/ 2147483646 w 580"/>
              <a:gd name="T55" fmla="*/ 0 h 798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580"/>
              <a:gd name="T85" fmla="*/ 0 h 798"/>
              <a:gd name="T86" fmla="*/ 580 w 580"/>
              <a:gd name="T87" fmla="*/ 798 h 798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rgbClr val="54B0E2"/>
              </a:gs>
              <a:gs pos="100000">
                <a:srgbClr val="CBE7F6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" name="Text Box 12"/>
          <p:cNvSpPr txBox="1">
            <a:spLocks noChangeArrowheads="1"/>
          </p:cNvSpPr>
          <p:nvPr/>
        </p:nvSpPr>
        <p:spPr bwMode="auto">
          <a:xfrm>
            <a:off x="609441" y="2413376"/>
            <a:ext cx="2554287" cy="112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>
                <a:solidFill>
                  <a:srgbClr val="C89232"/>
                </a:solidFill>
                <a:ea typeface="宋体" panose="02010600030101010101" pitchFamily="2" charset="-122"/>
              </a:rPr>
              <a:t>认证一次需时</a:t>
            </a:r>
            <a:r>
              <a:rPr lang="en-US" altLang="zh-CN" sz="2000">
                <a:solidFill>
                  <a:srgbClr val="C89232"/>
                </a:solidFill>
                <a:ea typeface="宋体" panose="02010600030101010101" pitchFamily="2" charset="-122"/>
              </a:rPr>
              <a:t>0.7</a:t>
            </a:r>
            <a:r>
              <a:rPr lang="zh-CN" altLang="en-US" sz="2000">
                <a:solidFill>
                  <a:srgbClr val="C89232"/>
                </a:solidFill>
                <a:ea typeface="宋体" panose="02010600030101010101" pitchFamily="2" charset="-122"/>
              </a:rPr>
              <a:t>秒</a:t>
            </a:r>
            <a:endParaRPr lang="en-US" altLang="zh-CN" sz="2000">
              <a:solidFill>
                <a:srgbClr val="C89232"/>
              </a:solidFill>
              <a:ea typeface="宋体" panose="02010600030101010101" pitchFamily="2" charset="-12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>
                <a:solidFill>
                  <a:srgbClr val="C89232"/>
                </a:solidFill>
                <a:ea typeface="宋体" panose="02010600030101010101" pitchFamily="2" charset="-122"/>
              </a:rPr>
              <a:t>每秒认证数不到</a:t>
            </a:r>
            <a:r>
              <a:rPr lang="en-US" altLang="zh-CN" sz="4800" b="1">
                <a:solidFill>
                  <a:schemeClr val="accent2"/>
                </a:solidFill>
                <a:ea typeface="宋体" panose="02010600030101010101" pitchFamily="2" charset="-122"/>
              </a:rPr>
              <a:t>2</a:t>
            </a:r>
            <a:r>
              <a:rPr lang="zh-CN" altLang="en-US" sz="2000">
                <a:solidFill>
                  <a:srgbClr val="C89232"/>
                </a:solidFill>
                <a:ea typeface="宋体" panose="02010600030101010101" pitchFamily="2" charset="-122"/>
              </a:rPr>
              <a:t>次</a:t>
            </a:r>
            <a:endParaRPr lang="en-US" altLang="zh-CN" sz="2000">
              <a:solidFill>
                <a:srgbClr val="C89232"/>
              </a:solidFill>
              <a:ea typeface="宋体" panose="02010600030101010101" pitchFamily="2" charset="-122"/>
            </a:endParaRPr>
          </a:p>
        </p:txBody>
      </p:sp>
      <p:sp>
        <p:nvSpPr>
          <p:cNvPr id="103" name="Text Box 12"/>
          <p:cNvSpPr txBox="1">
            <a:spLocks noChangeArrowheads="1"/>
          </p:cNvSpPr>
          <p:nvPr/>
        </p:nvSpPr>
        <p:spPr bwMode="auto">
          <a:xfrm>
            <a:off x="3647916" y="2372101"/>
            <a:ext cx="2151062" cy="112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>
                <a:solidFill>
                  <a:schemeClr val="accent2"/>
                </a:solidFill>
                <a:ea typeface="宋体" panose="02010600030101010101" pitchFamily="2" charset="-122"/>
              </a:rPr>
              <a:t>每秒认证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800" b="1">
                <a:solidFill>
                  <a:srgbClr val="14FFB2"/>
                </a:solidFill>
                <a:ea typeface="宋体" panose="02010600030101010101" pitchFamily="2" charset="-122"/>
              </a:rPr>
              <a:t>4</a:t>
            </a:r>
            <a:r>
              <a:rPr lang="en-US" altLang="zh-CN" sz="4800" b="1">
                <a:solidFill>
                  <a:srgbClr val="14FFB2"/>
                </a:solidFill>
                <a:ea typeface="宋体" panose="02010600030101010101" pitchFamily="2" charset="-122"/>
              </a:rPr>
              <a:t>000+</a:t>
            </a:r>
            <a:r>
              <a:rPr lang="zh-CN" altLang="en-US" sz="2000">
                <a:solidFill>
                  <a:schemeClr val="accent2"/>
                </a:solidFill>
                <a:ea typeface="宋体" panose="02010600030101010101" pitchFamily="2" charset="-122"/>
              </a:rPr>
              <a:t>次</a:t>
            </a:r>
            <a:endParaRPr lang="en-US" altLang="zh-CN" sz="2000">
              <a:solidFill>
                <a:schemeClr val="accent2"/>
              </a:solidFill>
              <a:ea typeface="宋体" panose="02010600030101010101" pitchFamily="2" charset="-122"/>
            </a:endParaRPr>
          </a:p>
        </p:txBody>
      </p:sp>
      <p:sp>
        <p:nvSpPr>
          <p:cNvPr id="104" name="燕尾形 5"/>
          <p:cNvSpPr>
            <a:spLocks noChangeArrowheads="1"/>
          </p:cNvSpPr>
          <p:nvPr/>
        </p:nvSpPr>
        <p:spPr bwMode="auto">
          <a:xfrm>
            <a:off x="796766" y="1365626"/>
            <a:ext cx="585787" cy="544512"/>
          </a:xfrm>
          <a:prstGeom prst="chevron">
            <a:avLst>
              <a:gd name="adj" fmla="val 58552"/>
            </a:avLst>
          </a:prstGeom>
          <a:solidFill>
            <a:srgbClr val="00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170" tIns="46990" rIns="90170" bIns="4699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2400">
              <a:solidFill>
                <a:srgbClr val="FFFFFF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18570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8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9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9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 tmFilter="0, 0; .2, .5; .8, .5; 1, 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8" dur="250" autoRev="1" fill="hold"/>
                                        <p:tgtEl>
                                          <p:spTgt spid="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9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 tmFilter="0, 0; .2, .5; .8, .5; 1, 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250" autoRev="1" fill="hold"/>
                                        <p:tgtEl>
                                          <p:spTgt spid="10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2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10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500"/>
                            </p:stCondLst>
                            <p:childTnLst>
                              <p:par>
                                <p:cTn id="86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 tmFilter="0, 0; .2, .5; .8, .5; 1, 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250" autoRev="1" fill="hold"/>
                                        <p:tgtEl>
                                          <p:spTgt spid="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 tmFilter="0, 0; .2, .5; .8, .5; 1, 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4" dur="250" autoRev="1" fill="hold"/>
                                        <p:tgtEl>
                                          <p:spTgt spid="8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 tmFilter="0, 0; .2, .5; .8, .5; 1, 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7" dur="250" autoRev="1" fill="hold"/>
                                        <p:tgtEl>
                                          <p:spTgt spid="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 tmFilter="0, 0; .2, .5; .8, .5; 1, 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3" dur="250" autoRev="1" fill="hold"/>
                                        <p:tgtEl>
                                          <p:spTgt spid="9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4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 tmFilter="0, 0; .2, .5; .8, .5; 1, 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6" dur="250" autoRev="1" fill="hold"/>
                                        <p:tgtEl>
                                          <p:spTgt spid="10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 tmFilter="0, 0; .2, .5; .8, .5; 1, 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9" dur="250" autoRev="1" fill="hold"/>
                                        <p:tgtEl>
                                          <p:spTgt spid="10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50" grpId="0" animBg="1"/>
      <p:bldP spid="51" grpId="0" animBg="1"/>
      <p:bldP spid="52" grpId="0" animBg="1"/>
      <p:bldP spid="54" grpId="0" animBg="1"/>
      <p:bldP spid="56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 animBg="1"/>
      <p:bldP spid="71" grpId="0" animBg="1"/>
      <p:bldP spid="84" grpId="0"/>
      <p:bldP spid="91" grpId="0"/>
      <p:bldP spid="97" grpId="0"/>
      <p:bldP spid="98" grpId="0"/>
      <p:bldP spid="99" grpId="0"/>
      <p:bldP spid="100" grpId="0" animBg="1"/>
      <p:bldP spid="101" grpId="0" animBg="1"/>
      <p:bldP spid="102" grpId="0"/>
      <p:bldP spid="103" grpId="0"/>
      <p:bldP spid="10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圆角矩形 97"/>
          <p:cNvSpPr/>
          <p:nvPr/>
        </p:nvSpPr>
        <p:spPr>
          <a:xfrm>
            <a:off x="3589223" y="4289248"/>
            <a:ext cx="2366854" cy="201537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992092" y="4289248"/>
            <a:ext cx="2366854" cy="201537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1481821" y="2671737"/>
            <a:ext cx="4204196" cy="1192164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2764267" y="1299750"/>
            <a:ext cx="1690998" cy="10807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AA1BF-EDF5-4B37-94C2-7ABE97CB820A}" type="datetime1">
              <a:rPr lang="zh-CN" altLang="en-US" smtClean="0"/>
              <a:t>2016/2/23</a:t>
            </a:fld>
            <a:endParaRPr lang="zh-CN" altLang="en-US" dirty="0" smtClean="0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56A7B-9554-4CE4-AD4F-6A68902B9F6A}" type="slidenum">
              <a:rPr lang="zh-CN" altLang="en-US" smtClean="0"/>
              <a:t>21</a:t>
            </a:fld>
            <a:endParaRPr lang="zh-CN" altLang="en-US" dirty="0"/>
          </a:p>
        </p:txBody>
      </p:sp>
      <p:sp>
        <p:nvSpPr>
          <p:cNvPr id="22" name="矩形 1"/>
          <p:cNvSpPr>
            <a:spLocks noChangeArrowheads="1"/>
          </p:cNvSpPr>
          <p:nvPr/>
        </p:nvSpPr>
        <p:spPr bwMode="auto">
          <a:xfrm>
            <a:off x="1744308" y="892"/>
            <a:ext cx="9044732" cy="676134"/>
          </a:xfrm>
          <a:prstGeom prst="rect">
            <a:avLst/>
          </a:prstGeom>
          <a:solidFill>
            <a:srgbClr val="009BD2"/>
          </a:solidFill>
          <a:ln>
            <a:noFill/>
          </a:ln>
        </p:spPr>
        <p:txBody>
          <a:bodyPr anchor="ctr"/>
          <a:lstStyle/>
          <a:p>
            <a:endParaRPr lang="zh-CN" altLang="zh-CN" sz="1800" dirty="0">
              <a:solidFill>
                <a:srgbClr val="FFFFFF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23" name="直接连接符 6"/>
          <p:cNvSpPr>
            <a:spLocks noChangeShapeType="1"/>
          </p:cNvSpPr>
          <p:nvPr/>
        </p:nvSpPr>
        <p:spPr bwMode="auto">
          <a:xfrm flipH="1">
            <a:off x="1910007" y="141348"/>
            <a:ext cx="6023" cy="402327"/>
          </a:xfrm>
          <a:prstGeom prst="line">
            <a:avLst/>
          </a:prstGeom>
          <a:noFill/>
          <a:ln w="9525" cap="flat" cmpd="sng">
            <a:solidFill>
              <a:schemeClr val="bg1"/>
            </a:solidFill>
            <a:round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24" name="TextBox 8"/>
          <p:cNvSpPr>
            <a:spLocks noChangeArrowheads="1"/>
          </p:cNvSpPr>
          <p:nvPr/>
        </p:nvSpPr>
        <p:spPr bwMode="auto">
          <a:xfrm>
            <a:off x="1964911" y="73856"/>
            <a:ext cx="5868984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权限管理</a:t>
            </a:r>
            <a:endParaRPr lang="zh-CN" altLang="en-US" sz="2800" dirty="0"/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07" y="173887"/>
            <a:ext cx="1265149" cy="369788"/>
          </a:xfrm>
          <a:prstGeom prst="rect">
            <a:avLst/>
          </a:prstGeom>
        </p:spPr>
      </p:pic>
      <p:sp>
        <p:nvSpPr>
          <p:cNvPr id="30" name="TextBox 53"/>
          <p:cNvSpPr>
            <a:spLocks noChangeAspect="1" noChangeArrowheads="1"/>
          </p:cNvSpPr>
          <p:nvPr/>
        </p:nvSpPr>
        <p:spPr bwMode="auto">
          <a:xfrm>
            <a:off x="1296988" y="850900"/>
            <a:ext cx="5448300" cy="40011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zh-CN" altLang="en-US" sz="2000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纵向垂直权限</a:t>
            </a:r>
            <a:endParaRPr lang="zh-CN" altLang="en-US" dirty="0"/>
          </a:p>
        </p:txBody>
      </p:sp>
      <p:sp>
        <p:nvSpPr>
          <p:cNvPr id="31" name="矩形 16"/>
          <p:cNvSpPr>
            <a:spLocks noChangeArrowheads="1"/>
          </p:cNvSpPr>
          <p:nvPr/>
        </p:nvSpPr>
        <p:spPr bwMode="auto">
          <a:xfrm>
            <a:off x="1101725" y="850900"/>
            <a:ext cx="98425" cy="40005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C000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33" name="日期占位符 1"/>
          <p:cNvSpPr txBox="1"/>
          <p:nvPr/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800" dirty="0">
              <a:solidFill>
                <a:schemeClr val="tx1"/>
              </a:solidFill>
            </a:endParaRPr>
          </a:p>
        </p:txBody>
      </p:sp>
      <p:sp>
        <p:nvSpPr>
          <p:cNvPr id="34" name="矩形 33"/>
          <p:cNvSpPr>
            <a:spLocks noChangeArrowheads="1"/>
          </p:cNvSpPr>
          <p:nvPr/>
        </p:nvSpPr>
        <p:spPr bwMode="auto">
          <a:xfrm>
            <a:off x="11027076" y="173886"/>
            <a:ext cx="1091916" cy="36979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zh-CN" altLang="en-US" sz="160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第    页</a:t>
            </a:r>
            <a:endParaRPr lang="zh-CN" altLang="en-US" sz="1800"/>
          </a:p>
        </p:txBody>
      </p:sp>
      <p:sp>
        <p:nvSpPr>
          <p:cNvPr id="35" name="灯片编号占位符 7"/>
          <p:cNvSpPr>
            <a:spLocks noGrp="1"/>
          </p:cNvSpPr>
          <p:nvPr/>
        </p:nvSpPr>
        <p:spPr>
          <a:xfrm>
            <a:off x="11176635" y="170815"/>
            <a:ext cx="4210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A909C9-518D-4FE0-81CA-3E9CD5535AF4}" type="slidenum">
              <a:rPr lang="zh-CN" altLang="en-US">
                <a:solidFill>
                  <a:srgbClr val="00B0F0"/>
                </a:solidFill>
              </a:rPr>
              <a:t>21</a:t>
            </a:fld>
            <a:endParaRPr lang="zh-CN" altLang="en-US" sz="1800">
              <a:solidFill>
                <a:srgbClr val="00B0F0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581" y="5522123"/>
            <a:ext cx="394098" cy="394098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174" y="2757977"/>
            <a:ext cx="727855" cy="72785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436" y="1359718"/>
            <a:ext cx="698155" cy="698155"/>
          </a:xfrm>
          <a:prstGeom prst="rect">
            <a:avLst/>
          </a:prstGeom>
        </p:spPr>
      </p:pic>
      <p:sp>
        <p:nvSpPr>
          <p:cNvPr id="65" name="文本框 64"/>
          <p:cNvSpPr txBox="1"/>
          <p:nvPr/>
        </p:nvSpPr>
        <p:spPr>
          <a:xfrm>
            <a:off x="1612749" y="3492814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区域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运营商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4178415" y="3525347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区域运营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商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8" name="图片 6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495" y="2757977"/>
            <a:ext cx="727855" cy="727855"/>
          </a:xfrm>
          <a:prstGeom prst="rect">
            <a:avLst/>
          </a:prstGeom>
        </p:spPr>
      </p:pic>
      <p:sp>
        <p:nvSpPr>
          <p:cNvPr id="81" name="文本框 80"/>
          <p:cNvSpPr txBox="1"/>
          <p:nvPr/>
        </p:nvSpPr>
        <p:spPr>
          <a:xfrm>
            <a:off x="2982141" y="2041990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总部管理者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7" name="图片 8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770" y="4322200"/>
            <a:ext cx="725702" cy="725702"/>
          </a:xfrm>
          <a:prstGeom prst="rect">
            <a:avLst/>
          </a:prstGeom>
        </p:spPr>
      </p:pic>
      <p:sp>
        <p:nvSpPr>
          <p:cNvPr id="88" name="文本框 87"/>
          <p:cNvSpPr txBox="1"/>
          <p:nvPr/>
        </p:nvSpPr>
        <p:spPr>
          <a:xfrm>
            <a:off x="969364" y="5062309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地方管理员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8" name="直接连接符 27"/>
          <p:cNvCxnSpPr/>
          <p:nvPr/>
        </p:nvCxnSpPr>
        <p:spPr>
          <a:xfrm>
            <a:off x="6290450" y="2895347"/>
            <a:ext cx="480837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直接连接符 90"/>
          <p:cNvCxnSpPr>
            <a:endCxn id="22" idx="2"/>
          </p:cNvCxnSpPr>
          <p:nvPr/>
        </p:nvCxnSpPr>
        <p:spPr>
          <a:xfrm flipH="1" flipV="1">
            <a:off x="6266674" y="677026"/>
            <a:ext cx="47553" cy="6180974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文本框 35"/>
          <p:cNvSpPr txBox="1"/>
          <p:nvPr/>
        </p:nvSpPr>
        <p:spPr>
          <a:xfrm>
            <a:off x="6266674" y="860888"/>
            <a:ext cx="1231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组织单元</a:t>
            </a:r>
          </a:p>
        </p:txBody>
      </p:sp>
      <p:cxnSp>
        <p:nvCxnSpPr>
          <p:cNvPr id="92" name="直接连接符 91"/>
          <p:cNvCxnSpPr/>
          <p:nvPr/>
        </p:nvCxnSpPr>
        <p:spPr>
          <a:xfrm>
            <a:off x="6290450" y="4366484"/>
            <a:ext cx="480837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文本框 47"/>
          <p:cNvSpPr txBox="1"/>
          <p:nvPr/>
        </p:nvSpPr>
        <p:spPr>
          <a:xfrm>
            <a:off x="6266674" y="1259188"/>
            <a:ext cx="49944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zh-CN" altLang="en-US" sz="1200" dirty="0"/>
              <a:t>组织单位是一个容器。容器对应于现实中的一个组织</a:t>
            </a:r>
            <a:r>
              <a:rPr lang="en-US" altLang="zh-CN" sz="1200" dirty="0"/>
              <a:t>/</a:t>
            </a:r>
            <a:r>
              <a:rPr lang="zh-CN" altLang="en-US" sz="1200" dirty="0"/>
              <a:t>单位</a:t>
            </a:r>
            <a:r>
              <a:rPr lang="en-US" altLang="zh-CN" sz="1200" dirty="0"/>
              <a:t>/</a:t>
            </a:r>
            <a:r>
              <a:rPr lang="zh-CN" altLang="en-US" sz="1200" dirty="0"/>
              <a:t>公司</a:t>
            </a:r>
            <a:r>
              <a:rPr lang="zh-CN" altLang="en-US" sz="1200" dirty="0" smtClean="0"/>
              <a:t>。</a:t>
            </a:r>
            <a:endParaRPr lang="en-US" altLang="zh-CN" sz="1200" dirty="0" smtClean="0"/>
          </a:p>
          <a:p>
            <a:pPr marL="171450" indent="-171450">
              <a:buFont typeface="Wingdings" panose="05000000000000000000" pitchFamily="2" charset="2"/>
              <a:buChar char="u"/>
            </a:pPr>
            <a:r>
              <a:rPr lang="zh-CN" altLang="en-US" sz="1200" dirty="0" smtClean="0"/>
              <a:t>每个</a:t>
            </a:r>
            <a:r>
              <a:rPr lang="en-US" altLang="zh-CN" sz="1200" dirty="0"/>
              <a:t>OU</a:t>
            </a:r>
            <a:r>
              <a:rPr lang="zh-CN" altLang="en-US" sz="1200" dirty="0"/>
              <a:t>都有自己的账号，每个账号只能属于一个</a:t>
            </a:r>
            <a:r>
              <a:rPr lang="en-US" altLang="zh-CN" sz="1200" dirty="0"/>
              <a:t>OU</a:t>
            </a:r>
            <a:r>
              <a:rPr lang="zh-CN" altLang="en-US" sz="1200" dirty="0" smtClean="0"/>
              <a:t>。</a:t>
            </a:r>
            <a:endParaRPr lang="en-US" altLang="zh-CN" sz="1200" dirty="0" smtClean="0"/>
          </a:p>
          <a:p>
            <a:pPr marL="171450" indent="-171450">
              <a:buFont typeface="Wingdings" panose="05000000000000000000" pitchFamily="2" charset="2"/>
              <a:buChar char="u"/>
            </a:pPr>
            <a:r>
              <a:rPr lang="zh-CN" altLang="en-US" sz="1200" dirty="0" smtClean="0"/>
              <a:t>每个</a:t>
            </a:r>
            <a:r>
              <a:rPr lang="en-US" altLang="zh-CN" sz="1200" dirty="0"/>
              <a:t>OU</a:t>
            </a:r>
            <a:r>
              <a:rPr lang="zh-CN" altLang="en-US" sz="1200" dirty="0"/>
              <a:t>对应一个</a:t>
            </a:r>
            <a:r>
              <a:rPr lang="en-US" altLang="zh-CN" sz="1200" dirty="0"/>
              <a:t>UUID</a:t>
            </a:r>
            <a:r>
              <a:rPr lang="zh-CN" altLang="en-US" sz="1200" dirty="0"/>
              <a:t>，在商家系统中就是商家的</a:t>
            </a:r>
            <a:r>
              <a:rPr lang="en-US" altLang="zh-CN" sz="1200" dirty="0"/>
              <a:t>UUID</a:t>
            </a:r>
            <a:r>
              <a:rPr lang="zh-CN" altLang="en-US" sz="1200" dirty="0"/>
              <a:t>。</a:t>
            </a:r>
          </a:p>
          <a:p>
            <a:pPr marL="171450" indent="-171450">
              <a:buFont typeface="Wingdings" panose="05000000000000000000" pitchFamily="2" charset="2"/>
              <a:buChar char="u"/>
            </a:pPr>
            <a:r>
              <a:rPr lang="zh-CN" altLang="en-US" sz="1200" dirty="0" smtClean="0"/>
              <a:t>所有</a:t>
            </a:r>
            <a:r>
              <a:rPr lang="zh-CN" altLang="en-US" sz="1200" dirty="0"/>
              <a:t>的</a:t>
            </a:r>
            <a:r>
              <a:rPr lang="en-US" altLang="zh-CN" sz="1200" dirty="0"/>
              <a:t>OU</a:t>
            </a:r>
            <a:r>
              <a:rPr lang="zh-CN" altLang="en-US" sz="1200" dirty="0"/>
              <a:t>没有包含关系，都在同一个层次。但是，不同的组织单位在系统中被赋予了不同的业务地位。例如，虚拟运营商可以开商家账号。</a:t>
            </a:r>
          </a:p>
          <a:p>
            <a:pPr marL="171450" indent="-171450">
              <a:buFont typeface="Wingdings" panose="05000000000000000000" pitchFamily="2" charset="2"/>
              <a:buChar char="u"/>
            </a:pPr>
            <a:r>
              <a:rPr lang="zh-CN" altLang="en-US" sz="1200" dirty="0" smtClean="0"/>
              <a:t>系统</a:t>
            </a:r>
            <a:r>
              <a:rPr lang="zh-CN" altLang="en-US" sz="1200" dirty="0"/>
              <a:t>中有若干用于管理的</a:t>
            </a:r>
            <a:r>
              <a:rPr lang="en-US" altLang="zh-CN" sz="1200" dirty="0"/>
              <a:t>OU</a:t>
            </a:r>
            <a:r>
              <a:rPr lang="zh-CN" altLang="en-US" sz="1200" dirty="0"/>
              <a:t>，新开的都是业务相关的</a:t>
            </a:r>
            <a:r>
              <a:rPr lang="en-US" altLang="zh-CN" sz="1200" dirty="0"/>
              <a:t>OU</a:t>
            </a:r>
            <a:r>
              <a:rPr lang="zh-CN" altLang="en-US" sz="1200" dirty="0"/>
              <a:t>。例如，虚拟运营商，代理商，商家</a:t>
            </a:r>
            <a:r>
              <a:rPr lang="en-US" altLang="zh-CN" sz="1200" dirty="0"/>
              <a:t>/</a:t>
            </a:r>
            <a:r>
              <a:rPr lang="zh-CN" altLang="en-US" sz="1200" dirty="0"/>
              <a:t>单位等都是业务相关的</a:t>
            </a:r>
            <a:r>
              <a:rPr lang="en-US" altLang="zh-CN" sz="1200" dirty="0"/>
              <a:t>OU</a:t>
            </a:r>
            <a:r>
              <a:rPr lang="zh-CN" altLang="en-US" sz="1200" dirty="0"/>
              <a:t>。而基础系统等</a:t>
            </a:r>
            <a:r>
              <a:rPr lang="en-US" altLang="zh-CN" sz="1200" dirty="0"/>
              <a:t>OU</a:t>
            </a:r>
            <a:r>
              <a:rPr lang="zh-CN" altLang="en-US" sz="1200" dirty="0"/>
              <a:t>是系统内置的。</a:t>
            </a:r>
          </a:p>
        </p:txBody>
      </p:sp>
      <p:sp>
        <p:nvSpPr>
          <p:cNvPr id="93" name="文本框 92"/>
          <p:cNvSpPr txBox="1"/>
          <p:nvPr/>
        </p:nvSpPr>
        <p:spPr>
          <a:xfrm>
            <a:off x="6272416" y="2918265"/>
            <a:ext cx="1231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角色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4" name="文本框 93"/>
          <p:cNvSpPr txBox="1"/>
          <p:nvPr/>
        </p:nvSpPr>
        <p:spPr>
          <a:xfrm>
            <a:off x="6272416" y="3316565"/>
            <a:ext cx="49944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zh-CN" altLang="en-US" sz="1200" dirty="0"/>
              <a:t>在每个</a:t>
            </a:r>
            <a:r>
              <a:rPr lang="en-US" altLang="zh-CN" sz="1200" dirty="0"/>
              <a:t>OU</a:t>
            </a:r>
            <a:r>
              <a:rPr lang="zh-CN" altLang="en-US" sz="1200" dirty="0"/>
              <a:t>中都有自己的角色。每个角色都会对应系统中的某种权限。系统中的账号被赋予一个或者多个角色，那么这个账号就具备的相应的操作权限。</a:t>
            </a:r>
          </a:p>
          <a:p>
            <a:pPr marL="171450" indent="-171450">
              <a:buFont typeface="Wingdings" panose="05000000000000000000" pitchFamily="2" charset="2"/>
              <a:buChar char="u"/>
            </a:pPr>
            <a:r>
              <a:rPr lang="zh-CN" altLang="en-US" sz="1200" dirty="0" smtClean="0"/>
              <a:t>每个</a:t>
            </a:r>
            <a:r>
              <a:rPr lang="en-US" altLang="zh-CN" sz="1200" dirty="0"/>
              <a:t>OU</a:t>
            </a:r>
            <a:r>
              <a:rPr lang="zh-CN" altLang="en-US" sz="1200" dirty="0"/>
              <a:t>都有自己的角色，这些角色都是局部化的。</a:t>
            </a:r>
            <a:r>
              <a:rPr lang="zh-CN" altLang="en-US" sz="1200" dirty="0" smtClean="0"/>
              <a:t>系统默认有一些</a:t>
            </a:r>
            <a:r>
              <a:rPr lang="zh-CN" altLang="en-US" sz="1200" dirty="0"/>
              <a:t>基本的业务角色。</a:t>
            </a:r>
          </a:p>
        </p:txBody>
      </p:sp>
      <p:sp>
        <p:nvSpPr>
          <p:cNvPr id="95" name="文本框 94"/>
          <p:cNvSpPr txBox="1"/>
          <p:nvPr/>
        </p:nvSpPr>
        <p:spPr>
          <a:xfrm>
            <a:off x="6304987" y="4394255"/>
            <a:ext cx="1231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帐号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6" name="文本框 95"/>
          <p:cNvSpPr txBox="1"/>
          <p:nvPr/>
        </p:nvSpPr>
        <p:spPr>
          <a:xfrm>
            <a:off x="6304987" y="4792555"/>
            <a:ext cx="49944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zh-CN" altLang="en-US" sz="1200" dirty="0"/>
              <a:t>每个账号都位于一个</a:t>
            </a:r>
            <a:r>
              <a:rPr lang="en-US" altLang="zh-CN" sz="1200" dirty="0"/>
              <a:t>OU</a:t>
            </a:r>
            <a:r>
              <a:rPr lang="zh-CN" altLang="en-US" sz="1200" dirty="0"/>
              <a:t>当中。在同一个</a:t>
            </a:r>
            <a:r>
              <a:rPr lang="en-US" altLang="zh-CN" sz="1200" dirty="0"/>
              <a:t>OU</a:t>
            </a:r>
            <a:r>
              <a:rPr lang="zh-CN" altLang="en-US" sz="1200" dirty="0"/>
              <a:t>当中账号是不能重名</a:t>
            </a:r>
            <a:r>
              <a:rPr lang="zh-CN" altLang="en-US" sz="1200" dirty="0" smtClean="0"/>
              <a:t>的。</a:t>
            </a:r>
            <a:endParaRPr lang="en-US" altLang="zh-CN" sz="1200" dirty="0" smtClean="0"/>
          </a:p>
          <a:p>
            <a:pPr marL="171450" indent="-171450">
              <a:buFont typeface="Wingdings" panose="05000000000000000000" pitchFamily="2" charset="2"/>
              <a:buChar char="u"/>
            </a:pPr>
            <a:r>
              <a:rPr lang="zh-CN" altLang="en-US" sz="1200" dirty="0" smtClean="0"/>
              <a:t>基础</a:t>
            </a:r>
            <a:r>
              <a:rPr lang="zh-CN" altLang="en-US" sz="1200" dirty="0"/>
              <a:t>平台管理系统负责对虚拟运营商系统开户</a:t>
            </a:r>
            <a:r>
              <a:rPr lang="zh-CN" altLang="en-US" sz="1200" dirty="0" smtClean="0"/>
              <a:t>。</a:t>
            </a:r>
            <a:endParaRPr lang="en-US" altLang="zh-CN" sz="1200" dirty="0" smtClean="0"/>
          </a:p>
          <a:p>
            <a:pPr marL="171450" indent="-171450">
              <a:buFont typeface="Wingdings" panose="05000000000000000000" pitchFamily="2" charset="2"/>
              <a:buChar char="u"/>
            </a:pPr>
            <a:r>
              <a:rPr lang="zh-CN" altLang="en-US" sz="1200" dirty="0" smtClean="0"/>
              <a:t>账号可以</a:t>
            </a:r>
            <a:r>
              <a:rPr lang="zh-CN" altLang="en-US" sz="1200" dirty="0"/>
              <a:t>登录自己的虚拟运营商管理后台</a:t>
            </a:r>
            <a:r>
              <a:rPr lang="zh-CN" altLang="en-US" sz="1200" dirty="0" smtClean="0"/>
              <a:t>。对</a:t>
            </a:r>
            <a:r>
              <a:rPr lang="zh-CN" altLang="en-US" sz="1200" dirty="0"/>
              <a:t>账号、角色、权限进行管理</a:t>
            </a:r>
            <a:r>
              <a:rPr lang="zh-CN" altLang="en-US" sz="1200" dirty="0" smtClean="0"/>
              <a:t>。</a:t>
            </a:r>
            <a:endParaRPr lang="en-US" altLang="zh-CN" sz="1200" dirty="0" smtClean="0"/>
          </a:p>
          <a:p>
            <a:pPr marL="171450" indent="-171450">
              <a:buFont typeface="Wingdings" panose="05000000000000000000" pitchFamily="2" charset="2"/>
              <a:buChar char="u"/>
            </a:pPr>
            <a:r>
              <a:rPr lang="zh-CN" altLang="en-US" sz="1200" dirty="0" smtClean="0"/>
              <a:t>虚拟</a:t>
            </a:r>
            <a:r>
              <a:rPr lang="zh-CN" altLang="en-US" sz="1200" dirty="0"/>
              <a:t>运营商系统中</a:t>
            </a:r>
            <a:r>
              <a:rPr lang="zh-CN" altLang="en-US" sz="1200" dirty="0" smtClean="0"/>
              <a:t>有组织</a:t>
            </a:r>
            <a:r>
              <a:rPr lang="zh-CN" altLang="en-US" sz="1200" dirty="0"/>
              <a:t>管理员，广告内容管理员，模板管理员</a:t>
            </a:r>
            <a:r>
              <a:rPr lang="zh-CN" altLang="en-US" sz="1200" dirty="0" smtClean="0"/>
              <a:t>等系统角色。</a:t>
            </a:r>
            <a:endParaRPr lang="en-US" altLang="zh-CN" sz="1200" dirty="0" smtClean="0"/>
          </a:p>
          <a:p>
            <a:pPr marL="171450" indent="-171450">
              <a:buFont typeface="Wingdings" panose="05000000000000000000" pitchFamily="2" charset="2"/>
              <a:buChar char="u"/>
            </a:pPr>
            <a:r>
              <a:rPr lang="zh-CN" altLang="en-US" sz="1200" dirty="0" smtClean="0"/>
              <a:t>组织</a:t>
            </a:r>
            <a:r>
              <a:rPr lang="zh-CN" altLang="en-US" sz="1200" dirty="0"/>
              <a:t>管理员可以管理（添加、禁用、归档、统计等）组织</a:t>
            </a:r>
            <a:r>
              <a:rPr lang="en-US" altLang="zh-CN" sz="1200" dirty="0"/>
              <a:t>/</a:t>
            </a:r>
            <a:r>
              <a:rPr lang="zh-CN" altLang="en-US" sz="1200" dirty="0"/>
              <a:t>商家账号。模板管理员可以对模板进行管理。广告内容管理员可以管理模板中展位的内容。</a:t>
            </a:r>
          </a:p>
        </p:txBody>
      </p:sp>
      <p:pic>
        <p:nvPicPr>
          <p:cNvPr id="50" name="图片 4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032" y="5524254"/>
            <a:ext cx="394098" cy="394098"/>
          </a:xfrm>
          <a:prstGeom prst="rect">
            <a:avLst/>
          </a:prstGeom>
        </p:spPr>
      </p:pic>
      <p:pic>
        <p:nvPicPr>
          <p:cNvPr id="51" name="图片 5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559" y="5519992"/>
            <a:ext cx="394098" cy="394098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010" y="5522123"/>
            <a:ext cx="394098" cy="394098"/>
          </a:xfrm>
          <a:prstGeom prst="rect">
            <a:avLst/>
          </a:prstGeom>
        </p:spPr>
      </p:pic>
      <p:sp>
        <p:nvSpPr>
          <p:cNvPr id="57" name="文本框 56"/>
          <p:cNvSpPr txBox="1"/>
          <p:nvPr/>
        </p:nvSpPr>
        <p:spPr>
          <a:xfrm>
            <a:off x="1193639" y="584612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用户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2481618" y="587110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用户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0" name="图片 5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5954" y="4322200"/>
            <a:ext cx="725702" cy="725702"/>
          </a:xfrm>
          <a:prstGeom prst="rect">
            <a:avLst/>
          </a:prstGeom>
        </p:spPr>
      </p:pic>
      <p:sp>
        <p:nvSpPr>
          <p:cNvPr id="61" name="文本框 60"/>
          <p:cNvSpPr txBox="1"/>
          <p:nvPr/>
        </p:nvSpPr>
        <p:spPr>
          <a:xfrm>
            <a:off x="2214262" y="5062309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地方管理员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2" name="图片 6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893" y="4325734"/>
            <a:ext cx="725702" cy="725702"/>
          </a:xfrm>
          <a:prstGeom prst="rect">
            <a:avLst/>
          </a:prstGeom>
        </p:spPr>
      </p:pic>
      <p:sp>
        <p:nvSpPr>
          <p:cNvPr id="63" name="文本框 62"/>
          <p:cNvSpPr txBox="1"/>
          <p:nvPr/>
        </p:nvSpPr>
        <p:spPr>
          <a:xfrm>
            <a:off x="3600201" y="5065843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地方管理员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4" name="图片 6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315" y="4325734"/>
            <a:ext cx="725702" cy="725702"/>
          </a:xfrm>
          <a:prstGeom prst="rect">
            <a:avLst/>
          </a:prstGeom>
        </p:spPr>
      </p:pic>
      <p:sp>
        <p:nvSpPr>
          <p:cNvPr id="72" name="文本框 71"/>
          <p:cNvSpPr txBox="1"/>
          <p:nvPr/>
        </p:nvSpPr>
        <p:spPr>
          <a:xfrm>
            <a:off x="4828623" y="5065843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地方管理员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3" name="图片 7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397" y="5517861"/>
            <a:ext cx="394098" cy="394098"/>
          </a:xfrm>
          <a:prstGeom prst="rect">
            <a:avLst/>
          </a:prstGeom>
        </p:spPr>
      </p:pic>
      <p:pic>
        <p:nvPicPr>
          <p:cNvPr id="74" name="图片 7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848" y="5519992"/>
            <a:ext cx="394098" cy="394098"/>
          </a:xfrm>
          <a:prstGeom prst="rect">
            <a:avLst/>
          </a:prstGeom>
        </p:spPr>
      </p:pic>
      <p:pic>
        <p:nvPicPr>
          <p:cNvPr id="75" name="图片 7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3613" y="5515730"/>
            <a:ext cx="394098" cy="394098"/>
          </a:xfrm>
          <a:prstGeom prst="rect">
            <a:avLst/>
          </a:prstGeom>
        </p:spPr>
      </p:pic>
      <p:pic>
        <p:nvPicPr>
          <p:cNvPr id="76" name="图片 7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064" y="5517861"/>
            <a:ext cx="394098" cy="394098"/>
          </a:xfrm>
          <a:prstGeom prst="rect">
            <a:avLst/>
          </a:prstGeom>
        </p:spPr>
      </p:pic>
      <p:sp>
        <p:nvSpPr>
          <p:cNvPr id="79" name="文本框 78"/>
          <p:cNvSpPr txBox="1"/>
          <p:nvPr/>
        </p:nvSpPr>
        <p:spPr>
          <a:xfrm>
            <a:off x="3803455" y="5841865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用户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7" name="文本框 96"/>
          <p:cNvSpPr txBox="1"/>
          <p:nvPr/>
        </p:nvSpPr>
        <p:spPr>
          <a:xfrm>
            <a:off x="5099672" y="586684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用户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9" name="直接连接符 8"/>
          <p:cNvCxnSpPr>
            <a:stCxn id="81" idx="2"/>
            <a:endCxn id="3" idx="0"/>
          </p:cNvCxnSpPr>
          <p:nvPr/>
        </p:nvCxnSpPr>
        <p:spPr>
          <a:xfrm flipH="1">
            <a:off x="3583919" y="2380544"/>
            <a:ext cx="3516" cy="2911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>
            <a:stCxn id="6" idx="0"/>
          </p:cNvCxnSpPr>
          <p:nvPr/>
        </p:nvCxnSpPr>
        <p:spPr>
          <a:xfrm flipV="1">
            <a:off x="2175519" y="3863901"/>
            <a:ext cx="0" cy="4253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>
            <a:stCxn id="98" idx="0"/>
          </p:cNvCxnSpPr>
          <p:nvPr/>
        </p:nvCxnSpPr>
        <p:spPr>
          <a:xfrm flipV="1">
            <a:off x="4772650" y="3863901"/>
            <a:ext cx="4138" cy="4253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970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ldLvl="0" autoUpdateAnimBg="0"/>
      <p:bldP spid="31" grpId="0" bldLvl="0" animBg="1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AA1BF-EDF5-4B37-94C2-7ABE97CB820A}" type="datetime1">
              <a:rPr lang="zh-CN" altLang="en-US" smtClean="0"/>
              <a:t>2016/2/23</a:t>
            </a:fld>
            <a:endParaRPr lang="zh-CN" altLang="en-US" dirty="0" smtClean="0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56A7B-9554-4CE4-AD4F-6A68902B9F6A}" type="slidenum">
              <a:rPr lang="zh-CN" altLang="en-US" smtClean="0"/>
              <a:t>22</a:t>
            </a:fld>
            <a:endParaRPr lang="zh-CN" altLang="en-US" dirty="0"/>
          </a:p>
        </p:txBody>
      </p:sp>
      <p:sp>
        <p:nvSpPr>
          <p:cNvPr id="22" name="矩形 1"/>
          <p:cNvSpPr>
            <a:spLocks noChangeArrowheads="1"/>
          </p:cNvSpPr>
          <p:nvPr/>
        </p:nvSpPr>
        <p:spPr bwMode="auto">
          <a:xfrm>
            <a:off x="1744308" y="892"/>
            <a:ext cx="9044732" cy="676134"/>
          </a:xfrm>
          <a:prstGeom prst="rect">
            <a:avLst/>
          </a:prstGeom>
          <a:solidFill>
            <a:srgbClr val="009BD2"/>
          </a:solidFill>
          <a:ln>
            <a:noFill/>
          </a:ln>
        </p:spPr>
        <p:txBody>
          <a:bodyPr anchor="ctr"/>
          <a:lstStyle/>
          <a:p>
            <a:endParaRPr lang="zh-CN" altLang="zh-CN" sz="1800" dirty="0">
              <a:solidFill>
                <a:srgbClr val="FFFFFF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23" name="直接连接符 6"/>
          <p:cNvSpPr>
            <a:spLocks noChangeShapeType="1"/>
          </p:cNvSpPr>
          <p:nvPr/>
        </p:nvSpPr>
        <p:spPr bwMode="auto">
          <a:xfrm flipH="1">
            <a:off x="1910007" y="141348"/>
            <a:ext cx="6023" cy="402327"/>
          </a:xfrm>
          <a:prstGeom prst="line">
            <a:avLst/>
          </a:prstGeom>
          <a:noFill/>
          <a:ln w="9525" cap="flat" cmpd="sng">
            <a:solidFill>
              <a:schemeClr val="bg1"/>
            </a:solidFill>
            <a:round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24" name="TextBox 8"/>
          <p:cNvSpPr>
            <a:spLocks noChangeArrowheads="1"/>
          </p:cNvSpPr>
          <p:nvPr/>
        </p:nvSpPr>
        <p:spPr bwMode="auto">
          <a:xfrm>
            <a:off x="1964911" y="73856"/>
            <a:ext cx="5868984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权限管理</a:t>
            </a:r>
            <a:endParaRPr lang="zh-CN" altLang="en-US" sz="2800" dirty="0"/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07" y="173887"/>
            <a:ext cx="1265149" cy="369788"/>
          </a:xfrm>
          <a:prstGeom prst="rect">
            <a:avLst/>
          </a:prstGeom>
        </p:spPr>
      </p:pic>
      <p:sp>
        <p:nvSpPr>
          <p:cNvPr id="30" name="TextBox 53"/>
          <p:cNvSpPr>
            <a:spLocks noChangeAspect="1" noChangeArrowheads="1"/>
          </p:cNvSpPr>
          <p:nvPr/>
        </p:nvSpPr>
        <p:spPr bwMode="auto">
          <a:xfrm>
            <a:off x="1296988" y="850900"/>
            <a:ext cx="5448300" cy="40011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zh-CN" altLang="en-US" sz="2000" b="1" dirty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横向</a:t>
            </a:r>
            <a:r>
              <a:rPr lang="zh-CN" altLang="en-US" sz="2000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权限管理</a:t>
            </a:r>
            <a:endParaRPr lang="zh-CN" altLang="en-US" dirty="0"/>
          </a:p>
        </p:txBody>
      </p:sp>
      <p:sp>
        <p:nvSpPr>
          <p:cNvPr id="31" name="矩形 16"/>
          <p:cNvSpPr>
            <a:spLocks noChangeArrowheads="1"/>
          </p:cNvSpPr>
          <p:nvPr/>
        </p:nvSpPr>
        <p:spPr bwMode="auto">
          <a:xfrm>
            <a:off x="1101725" y="850900"/>
            <a:ext cx="98425" cy="40005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C000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33" name="日期占位符 1"/>
          <p:cNvSpPr txBox="1"/>
          <p:nvPr/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800" dirty="0">
              <a:solidFill>
                <a:schemeClr val="tx1"/>
              </a:solidFill>
            </a:endParaRPr>
          </a:p>
        </p:txBody>
      </p:sp>
      <p:sp>
        <p:nvSpPr>
          <p:cNvPr id="34" name="矩形 33"/>
          <p:cNvSpPr>
            <a:spLocks noChangeArrowheads="1"/>
          </p:cNvSpPr>
          <p:nvPr/>
        </p:nvSpPr>
        <p:spPr bwMode="auto">
          <a:xfrm>
            <a:off x="11027076" y="173886"/>
            <a:ext cx="1091916" cy="36979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zh-CN" altLang="en-US" sz="160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第    页</a:t>
            </a:r>
            <a:endParaRPr lang="zh-CN" altLang="en-US" sz="1800"/>
          </a:p>
        </p:txBody>
      </p:sp>
      <p:sp>
        <p:nvSpPr>
          <p:cNvPr id="35" name="灯片编号占位符 7"/>
          <p:cNvSpPr>
            <a:spLocks noGrp="1"/>
          </p:cNvSpPr>
          <p:nvPr/>
        </p:nvSpPr>
        <p:spPr>
          <a:xfrm>
            <a:off x="11176635" y="170815"/>
            <a:ext cx="4210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A909C9-518D-4FE0-81CA-3E9CD5535AF4}" type="slidenum">
              <a:rPr lang="zh-CN" altLang="en-US">
                <a:solidFill>
                  <a:srgbClr val="00B0F0"/>
                </a:solidFill>
              </a:rPr>
              <a:t>22</a:t>
            </a:fld>
            <a:endParaRPr lang="zh-CN" altLang="en-US" sz="1800">
              <a:solidFill>
                <a:srgbClr val="00B0F0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350" y="4505844"/>
            <a:ext cx="717863" cy="71786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380" y="2830291"/>
            <a:ext cx="727855" cy="72785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245" y="2009318"/>
            <a:ext cx="698155" cy="69815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01" y="4529977"/>
            <a:ext cx="725702" cy="725702"/>
          </a:xfrm>
          <a:prstGeom prst="rect">
            <a:avLst/>
          </a:prstGeom>
        </p:spPr>
      </p:pic>
      <p:sp>
        <p:nvSpPr>
          <p:cNvPr id="81" name="文本框 80"/>
          <p:cNvSpPr txBox="1"/>
          <p:nvPr/>
        </p:nvSpPr>
        <p:spPr>
          <a:xfrm>
            <a:off x="2764564" y="2695593"/>
            <a:ext cx="9541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组织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管理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员</a:t>
            </a:r>
          </a:p>
        </p:txBody>
      </p:sp>
      <p:cxnSp>
        <p:nvCxnSpPr>
          <p:cNvPr id="28" name="直接连接符 27"/>
          <p:cNvCxnSpPr/>
          <p:nvPr/>
        </p:nvCxnSpPr>
        <p:spPr>
          <a:xfrm>
            <a:off x="6290450" y="2895347"/>
            <a:ext cx="480837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直接连接符 90"/>
          <p:cNvCxnSpPr>
            <a:endCxn id="22" idx="2"/>
          </p:cNvCxnSpPr>
          <p:nvPr/>
        </p:nvCxnSpPr>
        <p:spPr>
          <a:xfrm flipH="1" flipV="1">
            <a:off x="6266674" y="677026"/>
            <a:ext cx="47553" cy="6180974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文本框 35"/>
          <p:cNvSpPr txBox="1"/>
          <p:nvPr/>
        </p:nvSpPr>
        <p:spPr>
          <a:xfrm>
            <a:off x="6266674" y="860888"/>
            <a:ext cx="1231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组织单元</a:t>
            </a:r>
          </a:p>
        </p:txBody>
      </p:sp>
      <p:cxnSp>
        <p:nvCxnSpPr>
          <p:cNvPr id="92" name="直接连接符 91"/>
          <p:cNvCxnSpPr/>
          <p:nvPr/>
        </p:nvCxnSpPr>
        <p:spPr>
          <a:xfrm>
            <a:off x="6290450" y="4366484"/>
            <a:ext cx="480837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文本框 47"/>
          <p:cNvSpPr txBox="1"/>
          <p:nvPr/>
        </p:nvSpPr>
        <p:spPr>
          <a:xfrm>
            <a:off x="6266674" y="1259188"/>
            <a:ext cx="49944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zh-CN" altLang="en-US" sz="1200" dirty="0"/>
              <a:t>组织单位是一个容器。容器对应于现实中的一个组织</a:t>
            </a:r>
            <a:r>
              <a:rPr lang="en-US" altLang="zh-CN" sz="1200" dirty="0"/>
              <a:t>/</a:t>
            </a:r>
            <a:r>
              <a:rPr lang="zh-CN" altLang="en-US" sz="1200" dirty="0"/>
              <a:t>单位</a:t>
            </a:r>
            <a:r>
              <a:rPr lang="en-US" altLang="zh-CN" sz="1200" dirty="0"/>
              <a:t>/</a:t>
            </a:r>
            <a:r>
              <a:rPr lang="zh-CN" altLang="en-US" sz="1200" dirty="0"/>
              <a:t>公司</a:t>
            </a:r>
            <a:r>
              <a:rPr lang="zh-CN" altLang="en-US" sz="1200" dirty="0" smtClean="0"/>
              <a:t>。</a:t>
            </a:r>
            <a:endParaRPr lang="en-US" altLang="zh-CN" sz="1200" dirty="0" smtClean="0"/>
          </a:p>
          <a:p>
            <a:pPr marL="171450" indent="-171450">
              <a:buFont typeface="Wingdings" panose="05000000000000000000" pitchFamily="2" charset="2"/>
              <a:buChar char="u"/>
            </a:pPr>
            <a:r>
              <a:rPr lang="zh-CN" altLang="en-US" sz="1200" dirty="0" smtClean="0"/>
              <a:t>每个</a:t>
            </a:r>
            <a:r>
              <a:rPr lang="en-US" altLang="zh-CN" sz="1200" dirty="0"/>
              <a:t>OU</a:t>
            </a:r>
            <a:r>
              <a:rPr lang="zh-CN" altLang="en-US" sz="1200" dirty="0"/>
              <a:t>都有自己的账号，每个账号只能属于一个</a:t>
            </a:r>
            <a:r>
              <a:rPr lang="en-US" altLang="zh-CN" sz="1200" dirty="0"/>
              <a:t>OU</a:t>
            </a:r>
            <a:r>
              <a:rPr lang="zh-CN" altLang="en-US" sz="1200" dirty="0" smtClean="0"/>
              <a:t>。</a:t>
            </a:r>
            <a:endParaRPr lang="en-US" altLang="zh-CN" sz="1200" dirty="0" smtClean="0"/>
          </a:p>
          <a:p>
            <a:pPr marL="171450" indent="-171450">
              <a:buFont typeface="Wingdings" panose="05000000000000000000" pitchFamily="2" charset="2"/>
              <a:buChar char="u"/>
            </a:pPr>
            <a:r>
              <a:rPr lang="zh-CN" altLang="en-US" sz="1200" dirty="0" smtClean="0"/>
              <a:t>每个</a:t>
            </a:r>
            <a:r>
              <a:rPr lang="en-US" altLang="zh-CN" sz="1200" dirty="0"/>
              <a:t>OU</a:t>
            </a:r>
            <a:r>
              <a:rPr lang="zh-CN" altLang="en-US" sz="1200" dirty="0"/>
              <a:t>对应一个</a:t>
            </a:r>
            <a:r>
              <a:rPr lang="en-US" altLang="zh-CN" sz="1200" dirty="0"/>
              <a:t>UUID</a:t>
            </a:r>
            <a:r>
              <a:rPr lang="zh-CN" altLang="en-US" sz="1200" dirty="0"/>
              <a:t>，在商家系统中就是商家的</a:t>
            </a:r>
            <a:r>
              <a:rPr lang="en-US" altLang="zh-CN" sz="1200" dirty="0"/>
              <a:t>UUID</a:t>
            </a:r>
            <a:r>
              <a:rPr lang="zh-CN" altLang="en-US" sz="1200" dirty="0"/>
              <a:t>。</a:t>
            </a:r>
          </a:p>
          <a:p>
            <a:pPr marL="171450" indent="-171450">
              <a:buFont typeface="Wingdings" panose="05000000000000000000" pitchFamily="2" charset="2"/>
              <a:buChar char="u"/>
            </a:pPr>
            <a:r>
              <a:rPr lang="zh-CN" altLang="en-US" sz="1200" dirty="0" smtClean="0"/>
              <a:t>所有</a:t>
            </a:r>
            <a:r>
              <a:rPr lang="zh-CN" altLang="en-US" sz="1200" dirty="0"/>
              <a:t>的</a:t>
            </a:r>
            <a:r>
              <a:rPr lang="en-US" altLang="zh-CN" sz="1200" dirty="0"/>
              <a:t>OU</a:t>
            </a:r>
            <a:r>
              <a:rPr lang="zh-CN" altLang="en-US" sz="1200" dirty="0"/>
              <a:t>没有包含关系，都在同一个层次。但是，不同的组织单位在系统中被赋予了不同的业务地位。例如，虚拟运营商可以开商家账号。</a:t>
            </a:r>
          </a:p>
          <a:p>
            <a:pPr marL="171450" indent="-171450">
              <a:buFont typeface="Wingdings" panose="05000000000000000000" pitchFamily="2" charset="2"/>
              <a:buChar char="u"/>
            </a:pPr>
            <a:r>
              <a:rPr lang="zh-CN" altLang="en-US" sz="1200" dirty="0" smtClean="0"/>
              <a:t>系统</a:t>
            </a:r>
            <a:r>
              <a:rPr lang="zh-CN" altLang="en-US" sz="1200" dirty="0"/>
              <a:t>中有若干用于管理的</a:t>
            </a:r>
            <a:r>
              <a:rPr lang="en-US" altLang="zh-CN" sz="1200" dirty="0"/>
              <a:t>OU</a:t>
            </a:r>
            <a:r>
              <a:rPr lang="zh-CN" altLang="en-US" sz="1200" dirty="0"/>
              <a:t>，新开的都是业务相关的</a:t>
            </a:r>
            <a:r>
              <a:rPr lang="en-US" altLang="zh-CN" sz="1200" dirty="0"/>
              <a:t>OU</a:t>
            </a:r>
            <a:r>
              <a:rPr lang="zh-CN" altLang="en-US" sz="1200" dirty="0"/>
              <a:t>。例如，虚拟运营商，代理商，商家</a:t>
            </a:r>
            <a:r>
              <a:rPr lang="en-US" altLang="zh-CN" sz="1200" dirty="0"/>
              <a:t>/</a:t>
            </a:r>
            <a:r>
              <a:rPr lang="zh-CN" altLang="en-US" sz="1200" dirty="0"/>
              <a:t>单位等都是业务相关的</a:t>
            </a:r>
            <a:r>
              <a:rPr lang="en-US" altLang="zh-CN" sz="1200" dirty="0"/>
              <a:t>OU</a:t>
            </a:r>
            <a:r>
              <a:rPr lang="zh-CN" altLang="en-US" sz="1200" dirty="0"/>
              <a:t>。而基础系统等</a:t>
            </a:r>
            <a:r>
              <a:rPr lang="en-US" altLang="zh-CN" sz="1200" dirty="0"/>
              <a:t>OU</a:t>
            </a:r>
            <a:r>
              <a:rPr lang="zh-CN" altLang="en-US" sz="1200" dirty="0"/>
              <a:t>是系统内置的。</a:t>
            </a:r>
          </a:p>
        </p:txBody>
      </p:sp>
      <p:sp>
        <p:nvSpPr>
          <p:cNvPr id="93" name="文本框 92"/>
          <p:cNvSpPr txBox="1"/>
          <p:nvPr/>
        </p:nvSpPr>
        <p:spPr>
          <a:xfrm>
            <a:off x="6272416" y="2918265"/>
            <a:ext cx="1231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角色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4" name="文本框 93"/>
          <p:cNvSpPr txBox="1"/>
          <p:nvPr/>
        </p:nvSpPr>
        <p:spPr>
          <a:xfrm>
            <a:off x="6272416" y="3316565"/>
            <a:ext cx="49944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zh-CN" altLang="en-US" sz="1200" dirty="0"/>
              <a:t>在每个</a:t>
            </a:r>
            <a:r>
              <a:rPr lang="en-US" altLang="zh-CN" sz="1200" dirty="0"/>
              <a:t>OU</a:t>
            </a:r>
            <a:r>
              <a:rPr lang="zh-CN" altLang="en-US" sz="1200" dirty="0"/>
              <a:t>中都有自己的角色。每个角色都会对应系统中的某种权限。系统中的账号被赋予一个或者多个角色，那么这个账号就具备的相应的操作权限。</a:t>
            </a:r>
          </a:p>
          <a:p>
            <a:pPr marL="171450" indent="-171450">
              <a:buFont typeface="Wingdings" panose="05000000000000000000" pitchFamily="2" charset="2"/>
              <a:buChar char="u"/>
            </a:pPr>
            <a:r>
              <a:rPr lang="zh-CN" altLang="en-US" sz="1200" dirty="0" smtClean="0"/>
              <a:t>每个</a:t>
            </a:r>
            <a:r>
              <a:rPr lang="en-US" altLang="zh-CN" sz="1200" dirty="0"/>
              <a:t>OU</a:t>
            </a:r>
            <a:r>
              <a:rPr lang="zh-CN" altLang="en-US" sz="1200" dirty="0"/>
              <a:t>都有自己的角色，这些角色都是局部化的。</a:t>
            </a:r>
            <a:r>
              <a:rPr lang="zh-CN" altLang="en-US" sz="1200" dirty="0" smtClean="0"/>
              <a:t>系统默认有一些</a:t>
            </a:r>
            <a:r>
              <a:rPr lang="zh-CN" altLang="en-US" sz="1200" dirty="0"/>
              <a:t>基本的业务角色。</a:t>
            </a:r>
          </a:p>
        </p:txBody>
      </p:sp>
      <p:sp>
        <p:nvSpPr>
          <p:cNvPr id="95" name="文本框 94"/>
          <p:cNvSpPr txBox="1"/>
          <p:nvPr/>
        </p:nvSpPr>
        <p:spPr>
          <a:xfrm>
            <a:off x="6304987" y="4394255"/>
            <a:ext cx="1231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帐号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6" name="文本框 95"/>
          <p:cNvSpPr txBox="1"/>
          <p:nvPr/>
        </p:nvSpPr>
        <p:spPr>
          <a:xfrm>
            <a:off x="6304987" y="4792555"/>
            <a:ext cx="49944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zh-CN" altLang="en-US" sz="1200" dirty="0"/>
              <a:t>每个账号都位于一个</a:t>
            </a:r>
            <a:r>
              <a:rPr lang="en-US" altLang="zh-CN" sz="1200" dirty="0"/>
              <a:t>OU</a:t>
            </a:r>
            <a:r>
              <a:rPr lang="zh-CN" altLang="en-US" sz="1200" dirty="0"/>
              <a:t>当中。在同一个</a:t>
            </a:r>
            <a:r>
              <a:rPr lang="en-US" altLang="zh-CN" sz="1200" dirty="0"/>
              <a:t>OU</a:t>
            </a:r>
            <a:r>
              <a:rPr lang="zh-CN" altLang="en-US" sz="1200" dirty="0"/>
              <a:t>当中账号是不能重名</a:t>
            </a:r>
            <a:r>
              <a:rPr lang="zh-CN" altLang="en-US" sz="1200" dirty="0" smtClean="0"/>
              <a:t>的。</a:t>
            </a:r>
            <a:endParaRPr lang="en-US" altLang="zh-CN" sz="1200" dirty="0" smtClean="0"/>
          </a:p>
          <a:p>
            <a:pPr marL="171450" indent="-171450">
              <a:buFont typeface="Wingdings" panose="05000000000000000000" pitchFamily="2" charset="2"/>
              <a:buChar char="u"/>
            </a:pPr>
            <a:r>
              <a:rPr lang="zh-CN" altLang="en-US" sz="1200" dirty="0" smtClean="0"/>
              <a:t>基础</a:t>
            </a:r>
            <a:r>
              <a:rPr lang="zh-CN" altLang="en-US" sz="1200" dirty="0"/>
              <a:t>平台管理系统负责对虚拟运营商系统开户</a:t>
            </a:r>
            <a:r>
              <a:rPr lang="zh-CN" altLang="en-US" sz="1200" dirty="0" smtClean="0"/>
              <a:t>。</a:t>
            </a:r>
            <a:endParaRPr lang="en-US" altLang="zh-CN" sz="1200" dirty="0" smtClean="0"/>
          </a:p>
          <a:p>
            <a:pPr marL="171450" indent="-171450">
              <a:buFont typeface="Wingdings" panose="05000000000000000000" pitchFamily="2" charset="2"/>
              <a:buChar char="u"/>
            </a:pPr>
            <a:r>
              <a:rPr lang="zh-CN" altLang="en-US" sz="1200" dirty="0" smtClean="0"/>
              <a:t>账号可以</a:t>
            </a:r>
            <a:r>
              <a:rPr lang="zh-CN" altLang="en-US" sz="1200" dirty="0"/>
              <a:t>登录自己的虚拟运营商管理后台</a:t>
            </a:r>
            <a:r>
              <a:rPr lang="zh-CN" altLang="en-US" sz="1200" dirty="0" smtClean="0"/>
              <a:t>。对</a:t>
            </a:r>
            <a:r>
              <a:rPr lang="zh-CN" altLang="en-US" sz="1200" dirty="0"/>
              <a:t>账号、角色、权限进行管理</a:t>
            </a:r>
            <a:r>
              <a:rPr lang="zh-CN" altLang="en-US" sz="1200" dirty="0" smtClean="0"/>
              <a:t>。</a:t>
            </a:r>
            <a:endParaRPr lang="en-US" altLang="zh-CN" sz="1200" dirty="0" smtClean="0"/>
          </a:p>
          <a:p>
            <a:pPr marL="171450" indent="-171450">
              <a:buFont typeface="Wingdings" panose="05000000000000000000" pitchFamily="2" charset="2"/>
              <a:buChar char="u"/>
            </a:pPr>
            <a:r>
              <a:rPr lang="zh-CN" altLang="en-US" sz="1200" dirty="0" smtClean="0"/>
              <a:t>虚拟</a:t>
            </a:r>
            <a:r>
              <a:rPr lang="zh-CN" altLang="en-US" sz="1200" dirty="0"/>
              <a:t>运营商系统中</a:t>
            </a:r>
            <a:r>
              <a:rPr lang="zh-CN" altLang="en-US" sz="1200" dirty="0" smtClean="0"/>
              <a:t>有组织</a:t>
            </a:r>
            <a:r>
              <a:rPr lang="zh-CN" altLang="en-US" sz="1200" dirty="0"/>
              <a:t>管理员，广告内容管理员，模板管理员</a:t>
            </a:r>
            <a:r>
              <a:rPr lang="zh-CN" altLang="en-US" sz="1200" dirty="0" smtClean="0"/>
              <a:t>等系统角色。</a:t>
            </a:r>
            <a:endParaRPr lang="en-US" altLang="zh-CN" sz="1200" dirty="0" smtClean="0"/>
          </a:p>
          <a:p>
            <a:pPr marL="171450" indent="-171450">
              <a:buFont typeface="Wingdings" panose="05000000000000000000" pitchFamily="2" charset="2"/>
              <a:buChar char="u"/>
            </a:pPr>
            <a:r>
              <a:rPr lang="zh-CN" altLang="en-US" sz="1200" dirty="0" smtClean="0"/>
              <a:t>组织</a:t>
            </a:r>
            <a:r>
              <a:rPr lang="zh-CN" altLang="en-US" sz="1200" dirty="0"/>
              <a:t>管理员可以管理（添加、禁用、归档、统计等）组织</a:t>
            </a:r>
            <a:r>
              <a:rPr lang="en-US" altLang="zh-CN" sz="1200" dirty="0"/>
              <a:t>/</a:t>
            </a:r>
            <a:r>
              <a:rPr lang="zh-CN" altLang="en-US" sz="1200" dirty="0"/>
              <a:t>商家账号。模板管理员可以对模板进行管理。广告内容管理员可以管理模板中展位的内容。</a:t>
            </a:r>
          </a:p>
        </p:txBody>
      </p:sp>
      <p:sp>
        <p:nvSpPr>
          <p:cNvPr id="50" name="文本框 49"/>
          <p:cNvSpPr txBox="1"/>
          <p:nvPr/>
        </p:nvSpPr>
        <p:spPr>
          <a:xfrm>
            <a:off x="1295888" y="3529568"/>
            <a:ext cx="9541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模板管理员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3608065" y="5221792"/>
            <a:ext cx="12618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广告内容管理员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1794669" y="5223707"/>
            <a:ext cx="9541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广告经营者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3" name="图片 5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677" y="2808395"/>
            <a:ext cx="727855" cy="727855"/>
          </a:xfrm>
          <a:prstGeom prst="rect">
            <a:avLst/>
          </a:prstGeom>
        </p:spPr>
      </p:pic>
      <p:sp>
        <p:nvSpPr>
          <p:cNvPr id="55" name="文本框 54"/>
          <p:cNvSpPr txBox="1"/>
          <p:nvPr/>
        </p:nvSpPr>
        <p:spPr>
          <a:xfrm>
            <a:off x="3937320" y="3536250"/>
            <a:ext cx="13276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商家</a:t>
            </a:r>
            <a:r>
              <a:rPr lang="en-US" altLang="zh-CN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店铺管理者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8" name="直接箭头连接符 17"/>
          <p:cNvCxnSpPr/>
          <p:nvPr/>
        </p:nvCxnSpPr>
        <p:spPr>
          <a:xfrm flipH="1" flipV="1">
            <a:off x="3674801" y="2613660"/>
            <a:ext cx="630942" cy="2816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箭头连接符 24"/>
          <p:cNvCxnSpPr/>
          <p:nvPr/>
        </p:nvCxnSpPr>
        <p:spPr>
          <a:xfrm flipH="1">
            <a:off x="2092477" y="2532836"/>
            <a:ext cx="790768" cy="4204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箭头连接符 31"/>
          <p:cNvCxnSpPr>
            <a:stCxn id="50" idx="2"/>
          </p:cNvCxnSpPr>
          <p:nvPr/>
        </p:nvCxnSpPr>
        <p:spPr>
          <a:xfrm>
            <a:off x="1772942" y="3806567"/>
            <a:ext cx="258528" cy="8431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箭头连接符 37"/>
          <p:cNvCxnSpPr/>
          <p:nvPr/>
        </p:nvCxnSpPr>
        <p:spPr>
          <a:xfrm flipV="1">
            <a:off x="2669526" y="5045045"/>
            <a:ext cx="1097648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箭头连接符 41"/>
          <p:cNvCxnSpPr>
            <a:endCxn id="55" idx="2"/>
          </p:cNvCxnSpPr>
          <p:nvPr/>
        </p:nvCxnSpPr>
        <p:spPr>
          <a:xfrm flipV="1">
            <a:off x="4476208" y="3813249"/>
            <a:ext cx="124916" cy="7803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3035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ldLvl="0" autoUpdateAnimBg="0"/>
      <p:bldP spid="31" grpId="0" bldLvl="0" animBg="1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AA1BF-EDF5-4B37-94C2-7ABE97CB820A}" type="datetime1">
              <a:rPr lang="zh-CN" altLang="en-US" smtClean="0"/>
              <a:t>2016/2/23</a:t>
            </a:fld>
            <a:endParaRPr lang="zh-CN" altLang="en-US" dirty="0" smtClean="0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56A7B-9554-4CE4-AD4F-6A68902B9F6A}" type="slidenum">
              <a:rPr lang="zh-CN" altLang="en-US" smtClean="0"/>
              <a:t>23</a:t>
            </a:fld>
            <a:endParaRPr lang="zh-CN" altLang="en-US" dirty="0"/>
          </a:p>
        </p:txBody>
      </p:sp>
      <p:sp>
        <p:nvSpPr>
          <p:cNvPr id="22" name="矩形 1"/>
          <p:cNvSpPr>
            <a:spLocks noChangeArrowheads="1"/>
          </p:cNvSpPr>
          <p:nvPr/>
        </p:nvSpPr>
        <p:spPr bwMode="auto">
          <a:xfrm>
            <a:off x="1744308" y="892"/>
            <a:ext cx="9044732" cy="676134"/>
          </a:xfrm>
          <a:prstGeom prst="rect">
            <a:avLst/>
          </a:prstGeom>
          <a:solidFill>
            <a:srgbClr val="009BD2"/>
          </a:solidFill>
          <a:ln>
            <a:noFill/>
          </a:ln>
        </p:spPr>
        <p:txBody>
          <a:bodyPr anchor="ctr"/>
          <a:lstStyle/>
          <a:p>
            <a:endParaRPr lang="zh-CN" altLang="zh-CN" sz="1800" dirty="0">
              <a:solidFill>
                <a:srgbClr val="FFFFFF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23" name="直接连接符 6"/>
          <p:cNvSpPr>
            <a:spLocks noChangeShapeType="1"/>
          </p:cNvSpPr>
          <p:nvPr/>
        </p:nvSpPr>
        <p:spPr bwMode="auto">
          <a:xfrm flipH="1">
            <a:off x="1910007" y="141348"/>
            <a:ext cx="6023" cy="402327"/>
          </a:xfrm>
          <a:prstGeom prst="line">
            <a:avLst/>
          </a:prstGeom>
          <a:noFill/>
          <a:ln w="9525" cap="flat" cmpd="sng">
            <a:solidFill>
              <a:schemeClr val="bg1"/>
            </a:solidFill>
            <a:round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24" name="TextBox 8"/>
          <p:cNvSpPr>
            <a:spLocks noChangeArrowheads="1"/>
          </p:cNvSpPr>
          <p:nvPr/>
        </p:nvSpPr>
        <p:spPr bwMode="auto">
          <a:xfrm>
            <a:off x="1964911" y="73856"/>
            <a:ext cx="5868984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按需购买</a:t>
            </a:r>
            <a:endParaRPr lang="zh-CN" altLang="en-US" sz="2800" dirty="0"/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07" y="173887"/>
            <a:ext cx="1265149" cy="369788"/>
          </a:xfrm>
          <a:prstGeom prst="rect">
            <a:avLst/>
          </a:prstGeom>
        </p:spPr>
      </p:pic>
      <p:sp>
        <p:nvSpPr>
          <p:cNvPr id="30" name="TextBox 53"/>
          <p:cNvSpPr>
            <a:spLocks noChangeAspect="1" noChangeArrowheads="1"/>
          </p:cNvSpPr>
          <p:nvPr/>
        </p:nvSpPr>
        <p:spPr bwMode="auto">
          <a:xfrm>
            <a:off x="1296988" y="850900"/>
            <a:ext cx="5448300" cy="40011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zh-CN" altLang="en-US" sz="2000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虚拟共享，按需购买</a:t>
            </a:r>
            <a:endParaRPr lang="zh-CN" altLang="en-US" dirty="0"/>
          </a:p>
        </p:txBody>
      </p:sp>
      <p:sp>
        <p:nvSpPr>
          <p:cNvPr id="31" name="矩形 16"/>
          <p:cNvSpPr>
            <a:spLocks noChangeArrowheads="1"/>
          </p:cNvSpPr>
          <p:nvPr/>
        </p:nvSpPr>
        <p:spPr bwMode="auto">
          <a:xfrm>
            <a:off x="1101725" y="850900"/>
            <a:ext cx="98425" cy="40005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C000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33" name="日期占位符 1"/>
          <p:cNvSpPr txBox="1"/>
          <p:nvPr/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800" dirty="0">
              <a:solidFill>
                <a:schemeClr val="tx1"/>
              </a:solidFill>
            </a:endParaRPr>
          </a:p>
        </p:txBody>
      </p:sp>
      <p:sp>
        <p:nvSpPr>
          <p:cNvPr id="34" name="矩形 33"/>
          <p:cNvSpPr>
            <a:spLocks noChangeArrowheads="1"/>
          </p:cNvSpPr>
          <p:nvPr/>
        </p:nvSpPr>
        <p:spPr bwMode="auto">
          <a:xfrm>
            <a:off x="11027076" y="173886"/>
            <a:ext cx="1091916" cy="36979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zh-CN" altLang="en-US" sz="160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第    页</a:t>
            </a:r>
            <a:endParaRPr lang="zh-CN" altLang="en-US" sz="1800"/>
          </a:p>
        </p:txBody>
      </p:sp>
      <p:sp>
        <p:nvSpPr>
          <p:cNvPr id="35" name="灯片编号占位符 7"/>
          <p:cNvSpPr>
            <a:spLocks noGrp="1"/>
          </p:cNvSpPr>
          <p:nvPr/>
        </p:nvSpPr>
        <p:spPr>
          <a:xfrm>
            <a:off x="11176635" y="170815"/>
            <a:ext cx="4210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A909C9-518D-4FE0-81CA-3E9CD5535AF4}" type="slidenum">
              <a:rPr lang="zh-CN" altLang="en-US">
                <a:solidFill>
                  <a:srgbClr val="00B0F0"/>
                </a:solidFill>
              </a:rPr>
              <a:t>23</a:t>
            </a:fld>
            <a:endParaRPr lang="zh-CN" altLang="en-US" sz="1800">
              <a:solidFill>
                <a:srgbClr val="00B0F0"/>
              </a:solidFill>
            </a:endParaRPr>
          </a:p>
        </p:txBody>
      </p:sp>
      <p:grpSp>
        <p:nvGrpSpPr>
          <p:cNvPr id="50" name="Group 79"/>
          <p:cNvGrpSpPr/>
          <p:nvPr/>
        </p:nvGrpSpPr>
        <p:grpSpPr bwMode="auto">
          <a:xfrm>
            <a:off x="4876311" y="1387776"/>
            <a:ext cx="2497116" cy="1167284"/>
            <a:chOff x="2132" y="672"/>
            <a:chExt cx="1008" cy="348"/>
          </a:xfrm>
        </p:grpSpPr>
        <p:pic>
          <p:nvPicPr>
            <p:cNvPr id="51" name="Picture 80" descr="003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2" y="768"/>
              <a:ext cx="100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52" name="Line 81"/>
            <p:cNvSpPr>
              <a:spLocks noChangeShapeType="1"/>
            </p:cNvSpPr>
            <p:nvPr/>
          </p:nvSpPr>
          <p:spPr bwMode="auto">
            <a:xfrm flipH="1">
              <a:off x="2382" y="828"/>
              <a:ext cx="35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" name="Line 82"/>
            <p:cNvSpPr>
              <a:spLocks noChangeShapeType="1"/>
            </p:cNvSpPr>
            <p:nvPr/>
          </p:nvSpPr>
          <p:spPr bwMode="auto">
            <a:xfrm flipV="1">
              <a:off x="2465" y="761"/>
              <a:ext cx="0" cy="6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" name="Line 83"/>
            <p:cNvSpPr>
              <a:spLocks noChangeShapeType="1"/>
            </p:cNvSpPr>
            <p:nvPr/>
          </p:nvSpPr>
          <p:spPr bwMode="auto">
            <a:xfrm flipV="1">
              <a:off x="2619" y="739"/>
              <a:ext cx="0" cy="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" name="Line 84"/>
            <p:cNvSpPr>
              <a:spLocks noChangeShapeType="1"/>
            </p:cNvSpPr>
            <p:nvPr/>
          </p:nvSpPr>
          <p:spPr bwMode="auto">
            <a:xfrm>
              <a:off x="2530" y="828"/>
              <a:ext cx="0" cy="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pic>
          <p:nvPicPr>
            <p:cNvPr id="58" name="Picture 85" descr="PC Blue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6" y="678"/>
              <a:ext cx="112" cy="1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9" name="Group 86"/>
            <p:cNvGrpSpPr/>
            <p:nvPr/>
          </p:nvGrpSpPr>
          <p:grpSpPr bwMode="auto">
            <a:xfrm>
              <a:off x="2688" y="672"/>
              <a:ext cx="291" cy="307"/>
              <a:chOff x="2256" y="2419"/>
              <a:chExt cx="336" cy="355"/>
            </a:xfrm>
          </p:grpSpPr>
          <p:pic>
            <p:nvPicPr>
              <p:cNvPr id="62" name="Picture 87" descr="fuwuqi"/>
              <p:cNvPicPr>
                <a:picLocks noChangeAspect="1" noChangeArrowheads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52" y="2419"/>
                <a:ext cx="240" cy="31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63" name="Group 88"/>
              <p:cNvGrpSpPr/>
              <p:nvPr/>
            </p:nvGrpSpPr>
            <p:grpSpPr bwMode="auto">
              <a:xfrm>
                <a:off x="2256" y="2544"/>
                <a:ext cx="211" cy="230"/>
                <a:chOff x="4896" y="1968"/>
                <a:chExt cx="672" cy="651"/>
              </a:xfrm>
            </p:grpSpPr>
            <p:pic>
              <p:nvPicPr>
                <p:cNvPr id="64" name="Picture 89" descr="整套电脑-2"/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896" y="1968"/>
                  <a:ext cx="672" cy="65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graphicFrame>
              <p:nvGraphicFramePr>
                <p:cNvPr id="72" name="Object 90"/>
                <p:cNvGraphicFramePr>
                  <a:graphicFrameLocks noChangeAspect="1"/>
                </p:cNvGraphicFramePr>
                <p:nvPr/>
              </p:nvGraphicFramePr>
              <p:xfrm>
                <a:off x="5056" y="2076"/>
                <a:ext cx="328" cy="23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5157" name="BMP 图象" r:id="rId8" imgW="5715000" imgH="3933825" progId="Paint.Picture">
                        <p:embed/>
                      </p:oleObj>
                    </mc:Choice>
                    <mc:Fallback>
                      <p:oleObj name="BMP 图象" r:id="rId8" imgW="5715000" imgH="3933825" progId="Paint.Picture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9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056" y="2076"/>
                              <a:ext cx="328" cy="236"/>
                            </a:xfrm>
                            <a:prstGeom prst="rect">
                              <a:avLst/>
                            </a:prstGeom>
                            <a:solidFill>
                              <a:schemeClr val="bg1"/>
                            </a:solidFill>
                            <a:ln>
                              <a:noFill/>
                            </a:ln>
                            <a:effectLst/>
                            <a:extLst>
                              <a:ext uri="{91240B29-F687-4F45-9708-019B960494DF}">
                                <a14:hiddenLine xmlns:a14="http://schemas.microsoft.com/office/drawing/2010/main" w="12700">
                                  <a:solidFill>
                                    <a:srgbClr val="FF00FF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  <p:pic>
          <p:nvPicPr>
            <p:cNvPr id="60" name="Picture 91" descr="PC Blue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6" y="672"/>
              <a:ext cx="112" cy="1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" name="Picture 92" descr="PC Blue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8" y="864"/>
              <a:ext cx="112" cy="1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3" name="文本框 72"/>
          <p:cNvSpPr txBox="1"/>
          <p:nvPr/>
        </p:nvSpPr>
        <p:spPr>
          <a:xfrm>
            <a:off x="5649243" y="808083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  云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AC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平台</a:t>
            </a:r>
            <a:endParaRPr lang="en-US" altLang="zh-CN" sz="1600" dirty="0"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虚拟服务平台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00" name="Picture 80" descr="00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871" y="4408627"/>
            <a:ext cx="2201091" cy="663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1" name="Picture 129" descr="抽象图标33c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977" y="4454152"/>
            <a:ext cx="455612" cy="20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" name="Picture 158" descr="抽象图标62c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920" y="4732226"/>
            <a:ext cx="392113" cy="21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129" descr="抽象图标33c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076" y="4493343"/>
            <a:ext cx="455612" cy="20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158" descr="抽象图标62c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589" y="4759124"/>
            <a:ext cx="392113" cy="21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" name="Picture 44" descr="Router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076" y="4038283"/>
            <a:ext cx="346075" cy="303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" name="Picture 80" descr="00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237" y="4477267"/>
            <a:ext cx="2201091" cy="663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8" name="Picture 129" descr="抽象图标33c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4343" y="4522792"/>
            <a:ext cx="455612" cy="20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" name="Picture 158" descr="抽象图标62c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8286" y="4800866"/>
            <a:ext cx="392113" cy="21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" name="Picture 129" descr="抽象图标33c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4442" y="4561983"/>
            <a:ext cx="455612" cy="20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" name="Picture 158" descr="抽象图标62c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9955" y="4827764"/>
            <a:ext cx="392113" cy="21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" name="Picture 80" descr="00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4363" y="1739812"/>
            <a:ext cx="2201091" cy="663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3" name="Picture 129" descr="抽象图标33c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7469" y="1785337"/>
            <a:ext cx="455612" cy="20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158" descr="抽象图标62c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9137" y="1823170"/>
            <a:ext cx="392113" cy="21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Picture 129" descr="抽象图标33c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4755" y="2048804"/>
            <a:ext cx="455612" cy="20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Picture 158" descr="抽象图标62c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3081" y="2090309"/>
            <a:ext cx="392113" cy="21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" name="Picture 80" descr="00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7787" y="3068817"/>
            <a:ext cx="2201091" cy="663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8" name="Picture 129" descr="抽象图标33c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0893" y="3114342"/>
            <a:ext cx="455612" cy="20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158" descr="抽象图标62c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578" y="3152758"/>
            <a:ext cx="392113" cy="21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129" descr="抽象图标33c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8826" y="3387562"/>
            <a:ext cx="455612" cy="20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Picture 158" descr="抽象图标62c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505" y="3419314"/>
            <a:ext cx="392113" cy="21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" name="Picture 44" descr="Router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993" y="4094131"/>
            <a:ext cx="346075" cy="303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" name="Picture 44" descr="Router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1712" y="3185789"/>
            <a:ext cx="346075" cy="303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" name="Picture 44" descr="Router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698" y="1831991"/>
            <a:ext cx="346075" cy="303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直接连接符 5"/>
          <p:cNvCxnSpPr/>
          <p:nvPr/>
        </p:nvCxnSpPr>
        <p:spPr>
          <a:xfrm flipH="1">
            <a:off x="5196840" y="2511387"/>
            <a:ext cx="785310" cy="10873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直接连接符 124"/>
          <p:cNvCxnSpPr/>
          <p:nvPr/>
        </p:nvCxnSpPr>
        <p:spPr>
          <a:xfrm flipH="1">
            <a:off x="4301198" y="3567362"/>
            <a:ext cx="380908" cy="4709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直接连接符 125"/>
          <p:cNvCxnSpPr/>
          <p:nvPr/>
        </p:nvCxnSpPr>
        <p:spPr>
          <a:xfrm flipH="1">
            <a:off x="6422171" y="3651739"/>
            <a:ext cx="334573" cy="4893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直接连接符 126"/>
          <p:cNvCxnSpPr/>
          <p:nvPr/>
        </p:nvCxnSpPr>
        <p:spPr>
          <a:xfrm>
            <a:off x="6880922" y="2291979"/>
            <a:ext cx="512683" cy="187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直接连接符 127"/>
          <p:cNvCxnSpPr/>
          <p:nvPr/>
        </p:nvCxnSpPr>
        <p:spPr>
          <a:xfrm>
            <a:off x="7649324" y="1963748"/>
            <a:ext cx="714791" cy="2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直接连接符 128"/>
          <p:cNvCxnSpPr/>
          <p:nvPr/>
        </p:nvCxnSpPr>
        <p:spPr>
          <a:xfrm>
            <a:off x="6680705" y="3233525"/>
            <a:ext cx="1141007" cy="541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直接连接符 129"/>
          <p:cNvCxnSpPr/>
          <p:nvPr/>
        </p:nvCxnSpPr>
        <p:spPr>
          <a:xfrm flipV="1">
            <a:off x="6675524" y="1969929"/>
            <a:ext cx="973800" cy="12906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直接连接符 130"/>
          <p:cNvCxnSpPr/>
          <p:nvPr/>
        </p:nvCxnSpPr>
        <p:spPr>
          <a:xfrm>
            <a:off x="4682106" y="3567109"/>
            <a:ext cx="2074638" cy="846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直接连接符 131"/>
          <p:cNvCxnSpPr/>
          <p:nvPr/>
        </p:nvCxnSpPr>
        <p:spPr>
          <a:xfrm flipH="1">
            <a:off x="4063076" y="4332398"/>
            <a:ext cx="105252" cy="121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直接连接符 132"/>
          <p:cNvCxnSpPr/>
          <p:nvPr/>
        </p:nvCxnSpPr>
        <p:spPr>
          <a:xfrm flipH="1">
            <a:off x="6280229" y="4371589"/>
            <a:ext cx="105252" cy="121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直接连接符 133"/>
          <p:cNvCxnSpPr/>
          <p:nvPr/>
        </p:nvCxnSpPr>
        <p:spPr>
          <a:xfrm flipV="1">
            <a:off x="8118269" y="3316112"/>
            <a:ext cx="524787" cy="9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直接连接符 134"/>
          <p:cNvCxnSpPr/>
          <p:nvPr/>
        </p:nvCxnSpPr>
        <p:spPr>
          <a:xfrm flipV="1">
            <a:off x="8688773" y="1964659"/>
            <a:ext cx="524787" cy="9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文本框 135"/>
          <p:cNvSpPr txBox="1"/>
          <p:nvPr/>
        </p:nvSpPr>
        <p:spPr>
          <a:xfrm>
            <a:off x="2392058" y="4307990"/>
            <a:ext cx="8200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Switch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7" name="文本框 136"/>
          <p:cNvSpPr txBox="1"/>
          <p:nvPr/>
        </p:nvSpPr>
        <p:spPr>
          <a:xfrm>
            <a:off x="2273520" y="4611160"/>
            <a:ext cx="6306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NAC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8" name="文本框 137"/>
          <p:cNvSpPr txBox="1"/>
          <p:nvPr/>
        </p:nvSpPr>
        <p:spPr>
          <a:xfrm>
            <a:off x="7007942" y="4558621"/>
            <a:ext cx="8200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Switch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9" name="文本框 138"/>
          <p:cNvSpPr txBox="1"/>
          <p:nvPr/>
        </p:nvSpPr>
        <p:spPr>
          <a:xfrm>
            <a:off x="6889404" y="4861791"/>
            <a:ext cx="6306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NAC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3" name="文本框 142"/>
          <p:cNvSpPr txBox="1"/>
          <p:nvPr/>
        </p:nvSpPr>
        <p:spPr>
          <a:xfrm>
            <a:off x="8275412" y="3651580"/>
            <a:ext cx="8200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Switch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4" name="文本框 143"/>
          <p:cNvSpPr txBox="1"/>
          <p:nvPr/>
        </p:nvSpPr>
        <p:spPr>
          <a:xfrm>
            <a:off x="9120267" y="3650301"/>
            <a:ext cx="4539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AP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7" name="文本框 146"/>
          <p:cNvSpPr txBox="1"/>
          <p:nvPr/>
        </p:nvSpPr>
        <p:spPr>
          <a:xfrm>
            <a:off x="8890271" y="2347287"/>
            <a:ext cx="8200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Switch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8" name="文本框 147"/>
          <p:cNvSpPr txBox="1"/>
          <p:nvPr/>
        </p:nvSpPr>
        <p:spPr>
          <a:xfrm>
            <a:off x="9735126" y="2346008"/>
            <a:ext cx="4539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AP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49" name="Picture 80" descr="00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168" y="2206360"/>
            <a:ext cx="2201091" cy="663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0" name="Picture 129" descr="抽象图标33c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274" y="2251885"/>
            <a:ext cx="455612" cy="20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" name="Picture 158" descr="抽象图标62c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217" y="2529959"/>
            <a:ext cx="392113" cy="21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2" name="Picture 129" descr="抽象图标33c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373" y="2291076"/>
            <a:ext cx="455612" cy="20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" name="Picture 158" descr="抽象图标62c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1886" y="2556857"/>
            <a:ext cx="392113" cy="21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" name="Picture 44" descr="Router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373" y="1836016"/>
            <a:ext cx="346075" cy="303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5" name="直接连接符 154"/>
          <p:cNvCxnSpPr/>
          <p:nvPr/>
        </p:nvCxnSpPr>
        <p:spPr>
          <a:xfrm flipH="1">
            <a:off x="3186373" y="2130131"/>
            <a:ext cx="105252" cy="121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文本框 155"/>
          <p:cNvSpPr txBox="1"/>
          <p:nvPr/>
        </p:nvSpPr>
        <p:spPr>
          <a:xfrm>
            <a:off x="1515355" y="2105723"/>
            <a:ext cx="8200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Switch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7" name="文本框 156"/>
          <p:cNvSpPr txBox="1"/>
          <p:nvPr/>
        </p:nvSpPr>
        <p:spPr>
          <a:xfrm>
            <a:off x="1396817" y="2408893"/>
            <a:ext cx="4539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AP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58" name="直接连接符 157"/>
          <p:cNvCxnSpPr>
            <a:stCxn id="154" idx="3"/>
          </p:cNvCxnSpPr>
          <p:nvPr/>
        </p:nvCxnSpPr>
        <p:spPr>
          <a:xfrm>
            <a:off x="3532448" y="1987622"/>
            <a:ext cx="1896512" cy="91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矩形 159"/>
          <p:cNvSpPr/>
          <p:nvPr/>
        </p:nvSpPr>
        <p:spPr>
          <a:xfrm>
            <a:off x="838200" y="5441994"/>
            <a:ext cx="10515600" cy="9142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dirty="0" smtClean="0"/>
              <a:t>提供“虚拟网络”服务，为</a:t>
            </a:r>
            <a:r>
              <a:rPr lang="en-US" altLang="zh-CN" dirty="0" err="1" smtClean="0"/>
              <a:t>WiFi</a:t>
            </a:r>
            <a:r>
              <a:rPr lang="zh-CN" altLang="en-US" dirty="0" smtClean="0"/>
              <a:t>运营提供基础网络架构服务平台，企业和运营商可以</a:t>
            </a:r>
            <a:r>
              <a:rPr lang="zh-CN" altLang="en-US" dirty="0"/>
              <a:t>根据需求增长，按需</a:t>
            </a:r>
            <a:r>
              <a:rPr lang="zh-CN" altLang="en-US" dirty="0" smtClean="0"/>
              <a:t>购买，极低成本获得高质量无线网络服务，降低采购成本，缩短投资回报周期。</a:t>
            </a:r>
            <a:endParaRPr lang="en-US" altLang="zh-CN" sz="1400" dirty="0" smtClean="0"/>
          </a:p>
        </p:txBody>
      </p:sp>
    </p:spTree>
    <p:extLst>
      <p:ext uri="{BB962C8B-B14F-4D97-AF65-F5344CB8AC3E}">
        <p14:creationId xmlns:p14="http://schemas.microsoft.com/office/powerpoint/2010/main" val="1683719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ldLvl="0" autoUpdateAnimBg="0"/>
      <p:bldP spid="31" grpId="0" bldLvl="0" animBg="1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AA1BF-EDF5-4B37-94C2-7ABE97CB820A}" type="datetime1">
              <a:rPr lang="zh-CN" altLang="en-US" smtClean="0"/>
              <a:t>2016/2/23</a:t>
            </a:fld>
            <a:endParaRPr lang="zh-CN" altLang="en-US" dirty="0" smtClean="0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56A7B-9554-4CE4-AD4F-6A68902B9F6A}" type="slidenum">
              <a:rPr lang="zh-CN" altLang="en-US" smtClean="0"/>
              <a:t>24</a:t>
            </a:fld>
            <a:endParaRPr lang="zh-CN" altLang="en-US" dirty="0"/>
          </a:p>
        </p:txBody>
      </p:sp>
      <p:sp>
        <p:nvSpPr>
          <p:cNvPr id="22" name="矩形 1"/>
          <p:cNvSpPr>
            <a:spLocks noChangeArrowheads="1"/>
          </p:cNvSpPr>
          <p:nvPr/>
        </p:nvSpPr>
        <p:spPr bwMode="auto">
          <a:xfrm>
            <a:off x="1744308" y="892"/>
            <a:ext cx="9044732" cy="676134"/>
          </a:xfrm>
          <a:prstGeom prst="rect">
            <a:avLst/>
          </a:prstGeom>
          <a:solidFill>
            <a:srgbClr val="009BD2"/>
          </a:solidFill>
          <a:ln>
            <a:noFill/>
          </a:ln>
        </p:spPr>
        <p:txBody>
          <a:bodyPr anchor="ctr"/>
          <a:lstStyle/>
          <a:p>
            <a:endParaRPr lang="zh-CN" altLang="zh-CN" sz="1800" dirty="0">
              <a:solidFill>
                <a:srgbClr val="FFFFFF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23" name="直接连接符 6"/>
          <p:cNvSpPr>
            <a:spLocks noChangeShapeType="1"/>
          </p:cNvSpPr>
          <p:nvPr/>
        </p:nvSpPr>
        <p:spPr bwMode="auto">
          <a:xfrm flipH="1">
            <a:off x="1910007" y="141348"/>
            <a:ext cx="6023" cy="402327"/>
          </a:xfrm>
          <a:prstGeom prst="line">
            <a:avLst/>
          </a:prstGeom>
          <a:noFill/>
          <a:ln w="9525" cap="flat" cmpd="sng">
            <a:solidFill>
              <a:schemeClr val="bg1"/>
            </a:solidFill>
            <a:round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24" name="TextBox 8"/>
          <p:cNvSpPr>
            <a:spLocks noChangeArrowheads="1"/>
          </p:cNvSpPr>
          <p:nvPr/>
        </p:nvSpPr>
        <p:spPr bwMode="auto">
          <a:xfrm>
            <a:off x="1964911" y="73856"/>
            <a:ext cx="5868984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运营平台</a:t>
            </a:r>
            <a:endParaRPr lang="zh-CN" altLang="en-US" sz="2800" dirty="0"/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07" y="173887"/>
            <a:ext cx="1265149" cy="369788"/>
          </a:xfrm>
          <a:prstGeom prst="rect">
            <a:avLst/>
          </a:prstGeom>
        </p:spPr>
      </p:pic>
      <p:sp>
        <p:nvSpPr>
          <p:cNvPr id="30" name="TextBox 53"/>
          <p:cNvSpPr>
            <a:spLocks noChangeAspect="1" noChangeArrowheads="1"/>
          </p:cNvSpPr>
          <p:nvPr/>
        </p:nvSpPr>
        <p:spPr bwMode="auto">
          <a:xfrm>
            <a:off x="1296988" y="850900"/>
            <a:ext cx="5448300" cy="40011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zh-CN" altLang="en-US" sz="2000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运营平台界面</a:t>
            </a:r>
            <a:endParaRPr lang="zh-CN" altLang="en-US" dirty="0"/>
          </a:p>
        </p:txBody>
      </p:sp>
      <p:sp>
        <p:nvSpPr>
          <p:cNvPr id="31" name="矩形 16"/>
          <p:cNvSpPr>
            <a:spLocks noChangeArrowheads="1"/>
          </p:cNvSpPr>
          <p:nvPr/>
        </p:nvSpPr>
        <p:spPr bwMode="auto">
          <a:xfrm>
            <a:off x="1101725" y="850900"/>
            <a:ext cx="98425" cy="40005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C000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33" name="日期占位符 1"/>
          <p:cNvSpPr txBox="1"/>
          <p:nvPr/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800" dirty="0">
              <a:solidFill>
                <a:schemeClr val="tx1"/>
              </a:solidFill>
            </a:endParaRPr>
          </a:p>
        </p:txBody>
      </p:sp>
      <p:sp>
        <p:nvSpPr>
          <p:cNvPr id="34" name="矩形 33"/>
          <p:cNvSpPr>
            <a:spLocks noChangeArrowheads="1"/>
          </p:cNvSpPr>
          <p:nvPr/>
        </p:nvSpPr>
        <p:spPr bwMode="auto">
          <a:xfrm>
            <a:off x="11027076" y="173886"/>
            <a:ext cx="1091916" cy="36979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zh-CN" altLang="en-US" sz="160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第    页</a:t>
            </a:r>
            <a:endParaRPr lang="zh-CN" altLang="en-US" sz="1800"/>
          </a:p>
        </p:txBody>
      </p:sp>
      <p:sp>
        <p:nvSpPr>
          <p:cNvPr id="35" name="灯片编号占位符 7"/>
          <p:cNvSpPr>
            <a:spLocks noGrp="1"/>
          </p:cNvSpPr>
          <p:nvPr/>
        </p:nvSpPr>
        <p:spPr>
          <a:xfrm>
            <a:off x="11176635" y="170815"/>
            <a:ext cx="4210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A909C9-518D-4FE0-81CA-3E9CD5535AF4}" type="slidenum">
              <a:rPr lang="zh-CN" altLang="en-US">
                <a:solidFill>
                  <a:srgbClr val="00B0F0"/>
                </a:solidFill>
              </a:rPr>
              <a:t>24</a:t>
            </a:fld>
            <a:endParaRPr lang="zh-CN" altLang="en-US" sz="1800">
              <a:solidFill>
                <a:srgbClr val="00B0F0"/>
              </a:solidFill>
            </a:endParaRPr>
          </a:p>
        </p:txBody>
      </p:sp>
      <p:pic>
        <p:nvPicPr>
          <p:cNvPr id="88" name="图片 8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920" y="1374835"/>
            <a:ext cx="4751649" cy="2260600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pic>
        <p:nvPicPr>
          <p:cNvPr id="89" name="图片 8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7465" y="1358304"/>
            <a:ext cx="5899459" cy="1569256"/>
          </a:xfrm>
          <a:prstGeom prst="rect">
            <a:avLst/>
          </a:prstGeom>
          <a:effectLst>
            <a:innerShdw blurRad="63500" dist="50800" dir="8100000">
              <a:prstClr val="black">
                <a:alpha val="50000"/>
              </a:prstClr>
            </a:innerShdw>
          </a:effectLst>
        </p:spPr>
      </p:pic>
      <p:pic>
        <p:nvPicPr>
          <p:cNvPr id="90" name="图片 8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7465" y="3324112"/>
            <a:ext cx="5899458" cy="1021953"/>
          </a:xfrm>
          <a:prstGeom prst="rect">
            <a:avLst/>
          </a:prstGeom>
          <a:effectLst>
            <a:innerShdw blurRad="63500" dist="50800" dir="8100000">
              <a:prstClr val="black">
                <a:alpha val="50000"/>
              </a:prstClr>
            </a:innerShdw>
          </a:effectLst>
        </p:spPr>
      </p:pic>
      <p:pic>
        <p:nvPicPr>
          <p:cNvPr id="91" name="图片 9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7465" y="4750954"/>
            <a:ext cx="5899458" cy="1672803"/>
          </a:xfrm>
          <a:prstGeom prst="rect">
            <a:avLst/>
          </a:prstGeom>
          <a:effectLst>
            <a:innerShdw blurRad="63500" dist="50800" dir="8100000">
              <a:prstClr val="black">
                <a:alpha val="50000"/>
              </a:prstClr>
            </a:innerShdw>
          </a:effectLst>
        </p:spPr>
      </p:pic>
      <p:pic>
        <p:nvPicPr>
          <p:cNvPr id="92" name="图片 9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200" y="2546353"/>
            <a:ext cx="4751648" cy="2782788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2076" y="3324112"/>
            <a:ext cx="4764492" cy="3398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896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5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45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95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45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95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ldLvl="0" autoUpdateAnimBg="0"/>
      <p:bldP spid="31" grpId="0" bldLvl="0" animBg="1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AA1BF-EDF5-4B37-94C2-7ABE97CB820A}" type="datetime1">
              <a:rPr lang="zh-CN" altLang="en-US" smtClean="0"/>
              <a:t>2016/2/23</a:t>
            </a:fld>
            <a:endParaRPr lang="zh-CN" altLang="en-US" dirty="0" smtClean="0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56A7B-9554-4CE4-AD4F-6A68902B9F6A}" type="slidenum">
              <a:rPr lang="zh-CN" altLang="en-US" smtClean="0"/>
              <a:t>25</a:t>
            </a:fld>
            <a:endParaRPr lang="zh-CN" altLang="en-US" dirty="0"/>
          </a:p>
        </p:txBody>
      </p:sp>
      <p:sp>
        <p:nvSpPr>
          <p:cNvPr id="22" name="矩形 1"/>
          <p:cNvSpPr>
            <a:spLocks noChangeArrowheads="1"/>
          </p:cNvSpPr>
          <p:nvPr/>
        </p:nvSpPr>
        <p:spPr bwMode="auto">
          <a:xfrm>
            <a:off x="1744308" y="892"/>
            <a:ext cx="9044732" cy="676134"/>
          </a:xfrm>
          <a:prstGeom prst="rect">
            <a:avLst/>
          </a:prstGeom>
          <a:solidFill>
            <a:srgbClr val="009BD2"/>
          </a:solidFill>
          <a:ln>
            <a:noFill/>
          </a:ln>
        </p:spPr>
        <p:txBody>
          <a:bodyPr anchor="ctr"/>
          <a:lstStyle/>
          <a:p>
            <a:endParaRPr lang="zh-CN" altLang="zh-CN" sz="1800" dirty="0">
              <a:solidFill>
                <a:srgbClr val="FFFFFF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23" name="直接连接符 6"/>
          <p:cNvSpPr>
            <a:spLocks noChangeShapeType="1"/>
          </p:cNvSpPr>
          <p:nvPr/>
        </p:nvSpPr>
        <p:spPr bwMode="auto">
          <a:xfrm flipH="1">
            <a:off x="1910007" y="141348"/>
            <a:ext cx="6023" cy="402327"/>
          </a:xfrm>
          <a:prstGeom prst="line">
            <a:avLst/>
          </a:prstGeom>
          <a:noFill/>
          <a:ln w="9525" cap="flat" cmpd="sng">
            <a:solidFill>
              <a:schemeClr val="bg1"/>
            </a:solidFill>
            <a:round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24" name="TextBox 8"/>
          <p:cNvSpPr>
            <a:spLocks noChangeArrowheads="1"/>
          </p:cNvSpPr>
          <p:nvPr/>
        </p:nvSpPr>
        <p:spPr bwMode="auto">
          <a:xfrm>
            <a:off x="1964911" y="73856"/>
            <a:ext cx="5868984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运营平台</a:t>
            </a:r>
            <a:endParaRPr lang="zh-CN" altLang="en-US" sz="2800" dirty="0"/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07" y="173887"/>
            <a:ext cx="1265149" cy="369788"/>
          </a:xfrm>
          <a:prstGeom prst="rect">
            <a:avLst/>
          </a:prstGeom>
        </p:spPr>
      </p:pic>
      <p:sp>
        <p:nvSpPr>
          <p:cNvPr id="30" name="TextBox 53"/>
          <p:cNvSpPr>
            <a:spLocks noChangeAspect="1" noChangeArrowheads="1"/>
          </p:cNvSpPr>
          <p:nvPr/>
        </p:nvSpPr>
        <p:spPr bwMode="auto">
          <a:xfrm>
            <a:off x="1296988" y="850900"/>
            <a:ext cx="5448300" cy="40011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zh-CN" altLang="en-US" sz="2000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运营平台界面</a:t>
            </a:r>
            <a:endParaRPr lang="zh-CN" altLang="en-US" dirty="0"/>
          </a:p>
        </p:txBody>
      </p:sp>
      <p:sp>
        <p:nvSpPr>
          <p:cNvPr id="31" name="矩形 16"/>
          <p:cNvSpPr>
            <a:spLocks noChangeArrowheads="1"/>
          </p:cNvSpPr>
          <p:nvPr/>
        </p:nvSpPr>
        <p:spPr bwMode="auto">
          <a:xfrm>
            <a:off x="1101725" y="850900"/>
            <a:ext cx="98425" cy="40005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C000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33" name="日期占位符 1"/>
          <p:cNvSpPr txBox="1"/>
          <p:nvPr/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800" dirty="0">
              <a:solidFill>
                <a:schemeClr val="tx1"/>
              </a:solidFill>
            </a:endParaRPr>
          </a:p>
        </p:txBody>
      </p:sp>
      <p:sp>
        <p:nvSpPr>
          <p:cNvPr id="34" name="矩形 33"/>
          <p:cNvSpPr>
            <a:spLocks noChangeArrowheads="1"/>
          </p:cNvSpPr>
          <p:nvPr/>
        </p:nvSpPr>
        <p:spPr bwMode="auto">
          <a:xfrm>
            <a:off x="11027076" y="173886"/>
            <a:ext cx="1091916" cy="36979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zh-CN" altLang="en-US" sz="160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第    页</a:t>
            </a:r>
            <a:endParaRPr lang="zh-CN" altLang="en-US" sz="1800"/>
          </a:p>
        </p:txBody>
      </p:sp>
      <p:sp>
        <p:nvSpPr>
          <p:cNvPr id="35" name="灯片编号占位符 7"/>
          <p:cNvSpPr>
            <a:spLocks noGrp="1"/>
          </p:cNvSpPr>
          <p:nvPr/>
        </p:nvSpPr>
        <p:spPr>
          <a:xfrm>
            <a:off x="11176635" y="170815"/>
            <a:ext cx="4210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A909C9-518D-4FE0-81CA-3E9CD5535AF4}" type="slidenum">
              <a:rPr lang="zh-CN" altLang="en-US">
                <a:solidFill>
                  <a:srgbClr val="00B0F0"/>
                </a:solidFill>
              </a:rPr>
              <a:t>25</a:t>
            </a:fld>
            <a:endParaRPr lang="zh-CN" altLang="en-US" sz="1800">
              <a:solidFill>
                <a:srgbClr val="00B0F0"/>
              </a:solidFill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25" y="1292225"/>
            <a:ext cx="5634038" cy="192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088" y="1292225"/>
            <a:ext cx="5181600" cy="383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25" y="3365500"/>
            <a:ext cx="5634038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963" y="4089400"/>
            <a:ext cx="6181725" cy="235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2196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5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45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95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45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ldLvl="0" autoUpdateAnimBg="0"/>
      <p:bldP spid="31" grpId="0" bldLvl="0" animBg="1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2134998" y="2333623"/>
            <a:ext cx="7896225" cy="166336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AA1BF-EDF5-4B37-94C2-7ABE97CB820A}" type="datetime1">
              <a:rPr lang="zh-CN" altLang="en-US" smtClean="0"/>
              <a:t>2016/2/23</a:t>
            </a:fld>
            <a:endParaRPr lang="zh-CN" altLang="en-US" smtClean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56A7B-9554-4CE4-AD4F-6A68902B9F6A}" type="slidenum">
              <a:rPr lang="zh-CN" altLang="en-US" smtClean="0"/>
              <a:t>26</a:t>
            </a:fld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 flipV="1">
            <a:off x="0" y="841711"/>
            <a:ext cx="6257925" cy="476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4552950" y="899365"/>
            <a:ext cx="1704975" cy="1333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4067173" y="2657474"/>
            <a:ext cx="32624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运营拓扑</a:t>
            </a:r>
            <a:endParaRPr lang="zh-CN" altLang="en-US" sz="6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934075" y="5476872"/>
            <a:ext cx="1704975" cy="1333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 flipV="1">
            <a:off x="5934075" y="5619748"/>
            <a:ext cx="6257925" cy="476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881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AA1BF-EDF5-4B37-94C2-7ABE97CB820A}" type="datetime1">
              <a:rPr lang="zh-CN" altLang="en-US" smtClean="0"/>
              <a:t>2016/2/23</a:t>
            </a:fld>
            <a:endParaRPr lang="zh-CN" altLang="en-US" dirty="0" smtClean="0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56A7B-9554-4CE4-AD4F-6A68902B9F6A}" type="slidenum">
              <a:rPr lang="zh-CN" altLang="en-US" smtClean="0"/>
              <a:t>27</a:t>
            </a:fld>
            <a:endParaRPr lang="zh-CN" altLang="en-US" dirty="0"/>
          </a:p>
        </p:txBody>
      </p:sp>
      <p:sp>
        <p:nvSpPr>
          <p:cNvPr id="22" name="矩形 1"/>
          <p:cNvSpPr>
            <a:spLocks noChangeArrowheads="1"/>
          </p:cNvSpPr>
          <p:nvPr/>
        </p:nvSpPr>
        <p:spPr bwMode="auto">
          <a:xfrm>
            <a:off x="1744308" y="892"/>
            <a:ext cx="9044732" cy="676134"/>
          </a:xfrm>
          <a:prstGeom prst="rect">
            <a:avLst/>
          </a:prstGeom>
          <a:solidFill>
            <a:srgbClr val="009BD2"/>
          </a:solidFill>
          <a:ln>
            <a:noFill/>
          </a:ln>
        </p:spPr>
        <p:txBody>
          <a:bodyPr anchor="ctr"/>
          <a:lstStyle/>
          <a:p>
            <a:endParaRPr lang="zh-CN" altLang="zh-CN" sz="1800" dirty="0">
              <a:solidFill>
                <a:srgbClr val="FFFFFF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23" name="直接连接符 6"/>
          <p:cNvSpPr>
            <a:spLocks noChangeShapeType="1"/>
          </p:cNvSpPr>
          <p:nvPr/>
        </p:nvSpPr>
        <p:spPr bwMode="auto">
          <a:xfrm flipH="1">
            <a:off x="1910007" y="141348"/>
            <a:ext cx="6023" cy="402327"/>
          </a:xfrm>
          <a:prstGeom prst="line">
            <a:avLst/>
          </a:prstGeom>
          <a:noFill/>
          <a:ln w="9525" cap="flat" cmpd="sng">
            <a:solidFill>
              <a:schemeClr val="bg1"/>
            </a:solidFill>
            <a:round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24" name="TextBox 8"/>
          <p:cNvSpPr>
            <a:spLocks noChangeArrowheads="1"/>
          </p:cNvSpPr>
          <p:nvPr/>
        </p:nvSpPr>
        <p:spPr bwMode="auto">
          <a:xfrm>
            <a:off x="1964911" y="73856"/>
            <a:ext cx="5868984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典型部署场景（一）</a:t>
            </a:r>
            <a:endParaRPr lang="zh-CN" altLang="en-US" sz="2800" dirty="0"/>
          </a:p>
        </p:txBody>
      </p:sp>
      <p:sp>
        <p:nvSpPr>
          <p:cNvPr id="25" name="深色1"/>
          <p:cNvSpPr>
            <a:spLocks noChangeArrowheads="1"/>
          </p:cNvSpPr>
          <p:nvPr/>
        </p:nvSpPr>
        <p:spPr bwMode="auto">
          <a:xfrm>
            <a:off x="-4761" y="1286433"/>
            <a:ext cx="2659958" cy="4427972"/>
          </a:xfrm>
          <a:custGeom>
            <a:avLst/>
            <a:gdLst>
              <a:gd name="T0" fmla="*/ 0 w 2662394"/>
              <a:gd name="T1" fmla="*/ 0 h 4430712"/>
              <a:gd name="T2" fmla="*/ 2662394 w 2662394"/>
              <a:gd name="T3" fmla="*/ 4430712 h 4430712"/>
            </a:gdLst>
            <a:ahLst/>
            <a:cxnLst/>
            <a:rect l="T0" t="T1" r="T2" b="T3"/>
            <a:pathLst/>
          </a:custGeom>
          <a:gradFill rotWithShape="1">
            <a:gsLst>
              <a:gs pos="0">
                <a:srgbClr val="7BABFF"/>
              </a:gs>
              <a:gs pos="100000">
                <a:srgbClr val="2676FF"/>
              </a:gs>
            </a:gsLst>
            <a:lin ang="5400000" scaled="1"/>
          </a:gra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lnSpc>
                <a:spcPct val="120000"/>
              </a:lnSpc>
            </a:pPr>
            <a:endParaRPr lang="zh-CN" altLang="zh-CN" sz="1800" b="1" i="1">
              <a:solidFill>
                <a:srgbClr val="FFFFFF"/>
              </a:solidFill>
              <a:latin typeface="Calibri" pitchFamily="34" charset="0"/>
              <a:ea typeface="微软雅黑" pitchFamily="34" charset="-122"/>
              <a:sym typeface="宋体" pitchFamily="2" charset="-122"/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07" y="173887"/>
            <a:ext cx="1265149" cy="369788"/>
          </a:xfrm>
          <a:prstGeom prst="rect">
            <a:avLst/>
          </a:prstGeom>
        </p:spPr>
      </p:pic>
      <p:sp>
        <p:nvSpPr>
          <p:cNvPr id="30" name="TextBox 53"/>
          <p:cNvSpPr>
            <a:spLocks noChangeAspect="1" noChangeArrowheads="1"/>
          </p:cNvSpPr>
          <p:nvPr/>
        </p:nvSpPr>
        <p:spPr bwMode="auto">
          <a:xfrm>
            <a:off x="1296988" y="850900"/>
            <a:ext cx="5448300" cy="40011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zh-CN" altLang="en-US" sz="2000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全部设备支持</a:t>
            </a:r>
            <a:r>
              <a:rPr lang="en-US" altLang="zh-CN" sz="2000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NSWMP</a:t>
            </a:r>
            <a:r>
              <a:rPr lang="zh-CN" altLang="en-US" sz="2000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协议</a:t>
            </a:r>
            <a:endParaRPr lang="zh-CN" altLang="en-US" dirty="0"/>
          </a:p>
        </p:txBody>
      </p:sp>
      <p:sp>
        <p:nvSpPr>
          <p:cNvPr id="31" name="矩形 16"/>
          <p:cNvSpPr>
            <a:spLocks noChangeArrowheads="1"/>
          </p:cNvSpPr>
          <p:nvPr/>
        </p:nvSpPr>
        <p:spPr bwMode="auto">
          <a:xfrm>
            <a:off x="1101725" y="850900"/>
            <a:ext cx="98425" cy="40005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C000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33" name="日期占位符 1"/>
          <p:cNvSpPr txBox="1"/>
          <p:nvPr/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800" dirty="0">
              <a:solidFill>
                <a:schemeClr val="tx1"/>
              </a:solidFill>
            </a:endParaRPr>
          </a:p>
        </p:txBody>
      </p:sp>
      <p:sp>
        <p:nvSpPr>
          <p:cNvPr id="34" name="矩形 33"/>
          <p:cNvSpPr>
            <a:spLocks noChangeArrowheads="1"/>
          </p:cNvSpPr>
          <p:nvPr/>
        </p:nvSpPr>
        <p:spPr bwMode="auto">
          <a:xfrm>
            <a:off x="11027076" y="173886"/>
            <a:ext cx="1091916" cy="36979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zh-CN" altLang="en-US" sz="160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第    页</a:t>
            </a:r>
            <a:endParaRPr lang="zh-CN" altLang="en-US" sz="1800"/>
          </a:p>
        </p:txBody>
      </p:sp>
      <p:sp>
        <p:nvSpPr>
          <p:cNvPr id="35" name="灯片编号占位符 7"/>
          <p:cNvSpPr>
            <a:spLocks noGrp="1"/>
          </p:cNvSpPr>
          <p:nvPr/>
        </p:nvSpPr>
        <p:spPr>
          <a:xfrm>
            <a:off x="11176635" y="170815"/>
            <a:ext cx="4210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A909C9-518D-4FE0-81CA-3E9CD5535AF4}" type="slidenum">
              <a:rPr lang="zh-CN" altLang="en-US">
                <a:solidFill>
                  <a:srgbClr val="00B0F0"/>
                </a:solidFill>
              </a:rPr>
              <a:t>27</a:t>
            </a:fld>
            <a:endParaRPr lang="zh-CN" altLang="en-US" sz="1800">
              <a:solidFill>
                <a:srgbClr val="00B0F0"/>
              </a:solidFill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41" y="1312384"/>
            <a:ext cx="8633608" cy="5177315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9243049" y="1080607"/>
            <a:ext cx="2484813" cy="51998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zh-CN" dirty="0"/>
              <a:t>在本场景中，分布式云</a:t>
            </a:r>
            <a:r>
              <a:rPr lang="en-US" altLang="zh-CN" dirty="0"/>
              <a:t>AC</a:t>
            </a:r>
            <a:r>
              <a:rPr lang="zh-CN" altLang="zh-CN" dirty="0"/>
              <a:t>系统，架设在互联网端，支持无限量的扩容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zh-CN" dirty="0" smtClean="0"/>
              <a:t>云</a:t>
            </a:r>
            <a:r>
              <a:rPr lang="en-US" altLang="zh-CN" dirty="0" smtClean="0"/>
              <a:t>AC</a:t>
            </a:r>
            <a:r>
              <a:rPr lang="zh-CN" altLang="zh-CN" dirty="0" smtClean="0"/>
              <a:t>系统对接</a:t>
            </a:r>
            <a:r>
              <a:rPr lang="en-US" altLang="zh-CN" dirty="0" smtClean="0"/>
              <a:t>RADIUS</a:t>
            </a:r>
            <a:r>
              <a:rPr lang="zh-CN" altLang="zh-CN" dirty="0" smtClean="0"/>
              <a:t>、广告系统、</a:t>
            </a:r>
            <a:r>
              <a:rPr lang="en-US" altLang="zh-CN" dirty="0" smtClean="0"/>
              <a:t>PORTAL</a:t>
            </a:r>
            <a:r>
              <a:rPr lang="zh-CN" altLang="zh-CN" dirty="0" smtClean="0"/>
              <a:t>系统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dirty="0" smtClean="0"/>
              <a:t>多种支持</a:t>
            </a:r>
            <a:r>
              <a:rPr lang="en-US" altLang="zh-CN" dirty="0" smtClean="0"/>
              <a:t>NSWMP</a:t>
            </a:r>
            <a:r>
              <a:rPr lang="zh-CN" altLang="en-US" dirty="0" smtClean="0"/>
              <a:t>协议的网元设备通过</a:t>
            </a:r>
            <a:r>
              <a:rPr lang="en-US" altLang="zh-CN" dirty="0" smtClean="0"/>
              <a:t>NSWMP</a:t>
            </a:r>
            <a:r>
              <a:rPr lang="zh-CN" altLang="zh-CN" dirty="0"/>
              <a:t>隧道与云</a:t>
            </a:r>
            <a:r>
              <a:rPr lang="en-US" altLang="zh-CN" dirty="0"/>
              <a:t>AC</a:t>
            </a:r>
            <a:r>
              <a:rPr lang="zh-CN" altLang="zh-CN" dirty="0"/>
              <a:t>系统</a:t>
            </a:r>
            <a:r>
              <a:rPr lang="zh-CN" altLang="zh-CN" dirty="0" smtClean="0"/>
              <a:t>连</a:t>
            </a:r>
            <a:r>
              <a:rPr lang="zh-CN" altLang="en-US" dirty="0" smtClean="0"/>
              <a:t>接，实现各种管理及认证功能</a:t>
            </a:r>
            <a:endParaRPr lang="zh-CN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ldLvl="0" animBg="1" autoUpdateAnimBg="0"/>
      <p:bldP spid="30" grpId="0" bldLvl="0" autoUpdateAnimBg="0"/>
      <p:bldP spid="31" grpId="0" bldLvl="0" animBg="1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AA1BF-EDF5-4B37-94C2-7ABE97CB820A}" type="datetime1">
              <a:rPr lang="zh-CN" altLang="en-US" smtClean="0"/>
              <a:t>2016/2/23</a:t>
            </a:fld>
            <a:endParaRPr lang="zh-CN" altLang="en-US" dirty="0" smtClean="0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56A7B-9554-4CE4-AD4F-6A68902B9F6A}" type="slidenum">
              <a:rPr lang="zh-CN" altLang="en-US" smtClean="0"/>
              <a:t>28</a:t>
            </a:fld>
            <a:endParaRPr lang="zh-CN" altLang="en-US" dirty="0"/>
          </a:p>
        </p:txBody>
      </p:sp>
      <p:sp>
        <p:nvSpPr>
          <p:cNvPr id="22" name="矩形 1"/>
          <p:cNvSpPr>
            <a:spLocks noChangeArrowheads="1"/>
          </p:cNvSpPr>
          <p:nvPr/>
        </p:nvSpPr>
        <p:spPr bwMode="auto">
          <a:xfrm>
            <a:off x="1744308" y="892"/>
            <a:ext cx="9044732" cy="676134"/>
          </a:xfrm>
          <a:prstGeom prst="rect">
            <a:avLst/>
          </a:prstGeom>
          <a:solidFill>
            <a:srgbClr val="009BD2"/>
          </a:solidFill>
          <a:ln>
            <a:noFill/>
          </a:ln>
        </p:spPr>
        <p:txBody>
          <a:bodyPr anchor="ctr"/>
          <a:lstStyle/>
          <a:p>
            <a:endParaRPr lang="zh-CN" altLang="zh-CN" sz="1800" dirty="0">
              <a:solidFill>
                <a:srgbClr val="FFFFFF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23" name="直接连接符 6"/>
          <p:cNvSpPr>
            <a:spLocks noChangeShapeType="1"/>
          </p:cNvSpPr>
          <p:nvPr/>
        </p:nvSpPr>
        <p:spPr bwMode="auto">
          <a:xfrm flipH="1">
            <a:off x="1910007" y="141348"/>
            <a:ext cx="6023" cy="402327"/>
          </a:xfrm>
          <a:prstGeom prst="line">
            <a:avLst/>
          </a:prstGeom>
          <a:noFill/>
          <a:ln w="9525" cap="flat" cmpd="sng">
            <a:solidFill>
              <a:schemeClr val="bg1"/>
            </a:solidFill>
            <a:round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24" name="TextBox 8"/>
          <p:cNvSpPr>
            <a:spLocks noChangeArrowheads="1"/>
          </p:cNvSpPr>
          <p:nvPr/>
        </p:nvSpPr>
        <p:spPr bwMode="auto">
          <a:xfrm>
            <a:off x="1964911" y="73856"/>
            <a:ext cx="5868984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典型部署场景（二）</a:t>
            </a:r>
            <a:endParaRPr lang="zh-CN" altLang="en-US" sz="2800" dirty="0"/>
          </a:p>
        </p:txBody>
      </p:sp>
      <p:sp>
        <p:nvSpPr>
          <p:cNvPr id="25" name="深色1"/>
          <p:cNvSpPr>
            <a:spLocks noChangeArrowheads="1"/>
          </p:cNvSpPr>
          <p:nvPr/>
        </p:nvSpPr>
        <p:spPr bwMode="auto">
          <a:xfrm>
            <a:off x="-4761" y="1286433"/>
            <a:ext cx="2659958" cy="4427972"/>
          </a:xfrm>
          <a:custGeom>
            <a:avLst/>
            <a:gdLst>
              <a:gd name="T0" fmla="*/ 0 w 2662394"/>
              <a:gd name="T1" fmla="*/ 0 h 4430712"/>
              <a:gd name="T2" fmla="*/ 2662394 w 2662394"/>
              <a:gd name="T3" fmla="*/ 4430712 h 4430712"/>
            </a:gdLst>
            <a:ahLst/>
            <a:cxnLst/>
            <a:rect l="T0" t="T1" r="T2" b="T3"/>
            <a:pathLst/>
          </a:custGeom>
          <a:gradFill rotWithShape="1">
            <a:gsLst>
              <a:gs pos="0">
                <a:srgbClr val="7BABFF"/>
              </a:gs>
              <a:gs pos="100000">
                <a:srgbClr val="2676FF"/>
              </a:gs>
            </a:gsLst>
            <a:lin ang="5400000" scaled="1"/>
          </a:gra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lnSpc>
                <a:spcPct val="120000"/>
              </a:lnSpc>
            </a:pPr>
            <a:endParaRPr lang="zh-CN" altLang="zh-CN" sz="1800" b="1" i="1">
              <a:solidFill>
                <a:srgbClr val="FFFFFF"/>
              </a:solidFill>
              <a:latin typeface="Calibri" pitchFamily="34" charset="0"/>
              <a:ea typeface="微软雅黑" pitchFamily="34" charset="-122"/>
              <a:sym typeface="宋体" pitchFamily="2" charset="-122"/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07" y="173887"/>
            <a:ext cx="1265149" cy="369788"/>
          </a:xfrm>
          <a:prstGeom prst="rect">
            <a:avLst/>
          </a:prstGeom>
        </p:spPr>
      </p:pic>
      <p:sp>
        <p:nvSpPr>
          <p:cNvPr id="30" name="TextBox 53"/>
          <p:cNvSpPr>
            <a:spLocks noChangeAspect="1" noChangeArrowheads="1"/>
          </p:cNvSpPr>
          <p:nvPr/>
        </p:nvSpPr>
        <p:spPr bwMode="auto">
          <a:xfrm>
            <a:off x="1296988" y="743806"/>
            <a:ext cx="5448300" cy="40011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zh-CN" altLang="en-US" sz="2000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兼容</a:t>
            </a:r>
            <a:r>
              <a:rPr lang="zh-CN" altLang="en-US" sz="2000" b="1" dirty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各</a:t>
            </a:r>
            <a:r>
              <a:rPr lang="zh-CN" altLang="en-US" sz="2000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品牌的</a:t>
            </a:r>
            <a:r>
              <a:rPr lang="en-US" altLang="zh-CN" sz="2000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AP</a:t>
            </a:r>
            <a:endParaRPr lang="zh-CN" altLang="en-US" dirty="0"/>
          </a:p>
        </p:txBody>
      </p:sp>
      <p:sp>
        <p:nvSpPr>
          <p:cNvPr id="31" name="矩形 16"/>
          <p:cNvSpPr>
            <a:spLocks noChangeArrowheads="1"/>
          </p:cNvSpPr>
          <p:nvPr/>
        </p:nvSpPr>
        <p:spPr bwMode="auto">
          <a:xfrm>
            <a:off x="1101725" y="743806"/>
            <a:ext cx="98425" cy="40005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C000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33" name="日期占位符 1"/>
          <p:cNvSpPr txBox="1"/>
          <p:nvPr/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800" dirty="0">
              <a:solidFill>
                <a:schemeClr val="tx1"/>
              </a:solidFill>
            </a:endParaRPr>
          </a:p>
        </p:txBody>
      </p:sp>
      <p:sp>
        <p:nvSpPr>
          <p:cNvPr id="34" name="矩形 33"/>
          <p:cNvSpPr>
            <a:spLocks noChangeArrowheads="1"/>
          </p:cNvSpPr>
          <p:nvPr/>
        </p:nvSpPr>
        <p:spPr bwMode="auto">
          <a:xfrm>
            <a:off x="11027076" y="173886"/>
            <a:ext cx="1091916" cy="36979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zh-CN" altLang="en-US" sz="160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第    页</a:t>
            </a:r>
            <a:endParaRPr lang="zh-CN" altLang="en-US" sz="1800"/>
          </a:p>
        </p:txBody>
      </p:sp>
      <p:sp>
        <p:nvSpPr>
          <p:cNvPr id="35" name="灯片编号占位符 7"/>
          <p:cNvSpPr>
            <a:spLocks noGrp="1"/>
          </p:cNvSpPr>
          <p:nvPr/>
        </p:nvSpPr>
        <p:spPr>
          <a:xfrm>
            <a:off x="11176635" y="170815"/>
            <a:ext cx="4210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A909C9-518D-4FE0-81CA-3E9CD5535AF4}" type="slidenum">
              <a:rPr lang="zh-CN" altLang="en-US">
                <a:solidFill>
                  <a:srgbClr val="00B0F0"/>
                </a:solidFill>
              </a:rPr>
              <a:t>28</a:t>
            </a:fld>
            <a:endParaRPr lang="zh-CN" altLang="en-US" sz="1800">
              <a:solidFill>
                <a:srgbClr val="00B0F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4488" y="1112509"/>
            <a:ext cx="6172200" cy="5511800"/>
          </a:xfrm>
          <a:prstGeom prst="rect">
            <a:avLst/>
          </a:prstGeom>
        </p:spPr>
      </p:pic>
      <p:sp>
        <p:nvSpPr>
          <p:cNvPr id="6" name="圆角矩形标注 5"/>
          <p:cNvSpPr/>
          <p:nvPr/>
        </p:nvSpPr>
        <p:spPr>
          <a:xfrm>
            <a:off x="7723096" y="1905193"/>
            <a:ext cx="3319757" cy="510811"/>
          </a:xfrm>
          <a:prstGeom prst="wedgeRoundRectCallout">
            <a:avLst>
              <a:gd name="adj1" fmla="val -137625"/>
              <a:gd name="adj2" fmla="val 313448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b="1" dirty="0" smtClean="0">
                <a:solidFill>
                  <a:schemeClr val="tx1"/>
                </a:solidFill>
              </a:rPr>
              <a:t>所有上网准入由</a:t>
            </a:r>
            <a:r>
              <a:rPr kumimoji="1" lang="en-US" altLang="zh-CN" b="1" dirty="0" smtClean="0">
                <a:solidFill>
                  <a:schemeClr val="tx1"/>
                </a:solidFill>
              </a:rPr>
              <a:t>NAC</a:t>
            </a:r>
            <a:r>
              <a:rPr kumimoji="1" lang="zh-CN" altLang="en-US" b="1" dirty="0" smtClean="0">
                <a:solidFill>
                  <a:schemeClr val="tx1"/>
                </a:solidFill>
              </a:rPr>
              <a:t>控制</a:t>
            </a:r>
            <a:endParaRPr kumimoji="1" lang="zh-CN" altLang="en-US" b="1" dirty="0">
              <a:solidFill>
                <a:schemeClr val="tx1"/>
              </a:solidFill>
            </a:endParaRPr>
          </a:p>
        </p:txBody>
      </p:sp>
      <p:sp>
        <p:nvSpPr>
          <p:cNvPr id="18" name="圆角矩形标注 17"/>
          <p:cNvSpPr/>
          <p:nvPr/>
        </p:nvSpPr>
        <p:spPr>
          <a:xfrm>
            <a:off x="7820281" y="3741893"/>
            <a:ext cx="3319757" cy="510811"/>
          </a:xfrm>
          <a:prstGeom prst="wedgeRoundRectCallout">
            <a:avLst>
              <a:gd name="adj1" fmla="val -91055"/>
              <a:gd name="adj2" fmla="val 24588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b="1" dirty="0" smtClean="0">
                <a:solidFill>
                  <a:schemeClr val="tx1"/>
                </a:solidFill>
              </a:rPr>
              <a:t>完全兼容不可集中管理或其他品牌</a:t>
            </a:r>
            <a:r>
              <a:rPr kumimoji="1" lang="en-US" altLang="zh-CN" b="1" dirty="0" smtClean="0">
                <a:solidFill>
                  <a:schemeClr val="tx1"/>
                </a:solidFill>
              </a:rPr>
              <a:t>AP</a:t>
            </a:r>
            <a:r>
              <a:rPr kumimoji="1" lang="zh-CN" altLang="en-US" b="1" dirty="0" smtClean="0">
                <a:solidFill>
                  <a:schemeClr val="tx1"/>
                </a:solidFill>
              </a:rPr>
              <a:t>混合组网</a:t>
            </a:r>
            <a:endParaRPr kumimoji="1" lang="zh-CN" alt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ldLvl="0" animBg="1" autoUpdateAnimBg="0"/>
      <p:bldP spid="30" grpId="0" bldLvl="0" autoUpdateAnimBg="0"/>
      <p:bldP spid="31" grpId="0" bldLvl="0" animBg="1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AA1BF-EDF5-4B37-94C2-7ABE97CB820A}" type="datetime1">
              <a:rPr lang="zh-CN" altLang="en-US" smtClean="0"/>
              <a:t>2016/2/23</a:t>
            </a:fld>
            <a:endParaRPr lang="zh-CN" altLang="en-US" smtClean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56A7B-9554-4CE4-AD4F-6A68902B9F6A}" type="slidenum">
              <a:rPr lang="zh-CN" altLang="en-US" smtClean="0"/>
              <a:t>29</a:t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549" y="1125505"/>
            <a:ext cx="6331527" cy="5230845"/>
          </a:xfrm>
          <a:prstGeom prst="rect">
            <a:avLst/>
          </a:prstGeom>
        </p:spPr>
      </p:pic>
      <p:sp>
        <p:nvSpPr>
          <p:cNvPr id="7" name="矩形 1"/>
          <p:cNvSpPr>
            <a:spLocks noChangeArrowheads="1"/>
          </p:cNvSpPr>
          <p:nvPr/>
        </p:nvSpPr>
        <p:spPr bwMode="auto">
          <a:xfrm>
            <a:off x="1744308" y="892"/>
            <a:ext cx="9044732" cy="676134"/>
          </a:xfrm>
          <a:prstGeom prst="rect">
            <a:avLst/>
          </a:prstGeom>
          <a:solidFill>
            <a:srgbClr val="009BD2"/>
          </a:solidFill>
          <a:ln>
            <a:noFill/>
          </a:ln>
        </p:spPr>
        <p:txBody>
          <a:bodyPr anchor="ctr"/>
          <a:lstStyle/>
          <a:p>
            <a:endParaRPr lang="zh-CN" altLang="zh-CN" sz="1800" dirty="0">
              <a:solidFill>
                <a:srgbClr val="FFFFFF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8" name="直接连接符 6"/>
          <p:cNvSpPr>
            <a:spLocks noChangeShapeType="1"/>
          </p:cNvSpPr>
          <p:nvPr/>
        </p:nvSpPr>
        <p:spPr bwMode="auto">
          <a:xfrm flipH="1">
            <a:off x="1910007" y="141348"/>
            <a:ext cx="6023" cy="402327"/>
          </a:xfrm>
          <a:prstGeom prst="line">
            <a:avLst/>
          </a:prstGeom>
          <a:noFill/>
          <a:ln w="9525" cap="flat" cmpd="sng">
            <a:solidFill>
              <a:schemeClr val="bg1"/>
            </a:solidFill>
            <a:round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9" name="TextBox 8"/>
          <p:cNvSpPr>
            <a:spLocks noChangeArrowheads="1"/>
          </p:cNvSpPr>
          <p:nvPr/>
        </p:nvSpPr>
        <p:spPr bwMode="auto">
          <a:xfrm>
            <a:off x="1964911" y="73856"/>
            <a:ext cx="5868984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典型部署场景（</a:t>
            </a:r>
            <a:r>
              <a:rPr lang="zh-CN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三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）</a:t>
            </a:r>
            <a:endParaRPr lang="zh-CN" altLang="en-US" sz="2800" dirty="0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07" y="173887"/>
            <a:ext cx="1265149" cy="369788"/>
          </a:xfrm>
          <a:prstGeom prst="rect">
            <a:avLst/>
          </a:prstGeom>
        </p:spPr>
      </p:pic>
      <p:sp>
        <p:nvSpPr>
          <p:cNvPr id="11" name="TextBox 53"/>
          <p:cNvSpPr>
            <a:spLocks noChangeAspect="1" noChangeArrowheads="1"/>
          </p:cNvSpPr>
          <p:nvPr/>
        </p:nvSpPr>
        <p:spPr bwMode="auto">
          <a:xfrm>
            <a:off x="1296988" y="850900"/>
            <a:ext cx="5448300" cy="40011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zh-CN" altLang="en-US" sz="2000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全部设备支持</a:t>
            </a:r>
            <a:r>
              <a:rPr lang="en-US" altLang="zh-CN" sz="2000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NSWMP</a:t>
            </a:r>
            <a:r>
              <a:rPr lang="zh-CN" altLang="en-US" sz="2000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协议</a:t>
            </a:r>
            <a:endParaRPr lang="zh-CN" altLang="en-US" dirty="0"/>
          </a:p>
        </p:txBody>
      </p:sp>
      <p:sp>
        <p:nvSpPr>
          <p:cNvPr id="12" name="矩形 16"/>
          <p:cNvSpPr>
            <a:spLocks noChangeArrowheads="1"/>
          </p:cNvSpPr>
          <p:nvPr/>
        </p:nvSpPr>
        <p:spPr bwMode="auto">
          <a:xfrm>
            <a:off x="1101725" y="850900"/>
            <a:ext cx="98425" cy="40005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C000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11027076" y="173886"/>
            <a:ext cx="1091916" cy="36979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zh-CN" altLang="en-US" sz="160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第    页</a:t>
            </a:r>
            <a:endParaRPr lang="zh-CN" altLang="en-US" sz="1800"/>
          </a:p>
        </p:txBody>
      </p:sp>
      <p:sp>
        <p:nvSpPr>
          <p:cNvPr id="14" name="灯片编号占位符 7"/>
          <p:cNvSpPr>
            <a:spLocks noGrp="1"/>
          </p:cNvSpPr>
          <p:nvPr/>
        </p:nvSpPr>
        <p:spPr>
          <a:xfrm>
            <a:off x="11176635" y="170815"/>
            <a:ext cx="4210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A909C9-518D-4FE0-81CA-3E9CD5535AF4}" type="slidenum">
              <a:rPr lang="zh-CN" altLang="en-US">
                <a:solidFill>
                  <a:srgbClr val="00B0F0"/>
                </a:solidFill>
              </a:rPr>
              <a:t>29</a:t>
            </a:fld>
            <a:endParaRPr lang="zh-CN" altLang="en-US" sz="1800">
              <a:solidFill>
                <a:srgbClr val="00B0F0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838200" y="1424884"/>
            <a:ext cx="3681845" cy="49314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zh-CN" dirty="0"/>
              <a:t>在本场景中，分布式云</a:t>
            </a:r>
            <a:r>
              <a:rPr lang="en-US" altLang="zh-CN" dirty="0"/>
              <a:t>AC</a:t>
            </a:r>
            <a:r>
              <a:rPr lang="zh-CN" altLang="zh-CN" dirty="0"/>
              <a:t>系统，架设在互联网端，支持无限量的扩容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zh-CN" dirty="0"/>
              <a:t>云</a:t>
            </a:r>
            <a:r>
              <a:rPr lang="en-US" altLang="zh-CN" dirty="0"/>
              <a:t>AC</a:t>
            </a:r>
            <a:r>
              <a:rPr lang="zh-CN" altLang="zh-CN" dirty="0"/>
              <a:t>系统对接</a:t>
            </a:r>
            <a:r>
              <a:rPr lang="en-US" altLang="zh-CN" dirty="0"/>
              <a:t>RADIUS</a:t>
            </a:r>
            <a:r>
              <a:rPr lang="zh-CN" altLang="zh-CN" dirty="0"/>
              <a:t>、广告系统、</a:t>
            </a:r>
            <a:r>
              <a:rPr lang="en-US" altLang="zh-CN" dirty="0"/>
              <a:t>PORTAL</a:t>
            </a:r>
            <a:r>
              <a:rPr lang="zh-CN" altLang="zh-CN" dirty="0"/>
              <a:t>系统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zh-CN" dirty="0"/>
              <a:t>无线</a:t>
            </a:r>
            <a:r>
              <a:rPr lang="en-US" altLang="zh-CN" dirty="0"/>
              <a:t>AP</a:t>
            </a:r>
            <a:r>
              <a:rPr lang="zh-CN" altLang="zh-CN" dirty="0"/>
              <a:t>、</a:t>
            </a:r>
            <a:r>
              <a:rPr lang="en-US" altLang="zh-CN" dirty="0" smtClean="0"/>
              <a:t>NAC</a:t>
            </a:r>
            <a:r>
              <a:rPr lang="zh-CN" altLang="en-US" dirty="0" smtClean="0"/>
              <a:t>、路由器、交换机</a:t>
            </a:r>
            <a:r>
              <a:rPr lang="zh-CN" altLang="zh-CN" dirty="0" smtClean="0"/>
              <a:t>等</a:t>
            </a:r>
            <a:r>
              <a:rPr lang="zh-CN" altLang="en-US" dirty="0" smtClean="0"/>
              <a:t>网元</a:t>
            </a:r>
            <a:r>
              <a:rPr lang="zh-CN" altLang="zh-CN" dirty="0" smtClean="0"/>
              <a:t>设备</a:t>
            </a:r>
            <a:r>
              <a:rPr lang="zh-CN" altLang="zh-CN" dirty="0"/>
              <a:t>通过</a:t>
            </a:r>
            <a:r>
              <a:rPr lang="en-US" altLang="zh-CN" dirty="0"/>
              <a:t>NSWMP</a:t>
            </a:r>
            <a:r>
              <a:rPr lang="zh-CN" altLang="zh-CN" dirty="0"/>
              <a:t>隧道与云</a:t>
            </a:r>
            <a:r>
              <a:rPr lang="en-US" altLang="zh-CN" dirty="0"/>
              <a:t>AC</a:t>
            </a:r>
            <a:r>
              <a:rPr lang="zh-CN" altLang="zh-CN" dirty="0"/>
              <a:t>系统</a:t>
            </a:r>
            <a:r>
              <a:rPr lang="zh-CN" altLang="zh-CN" dirty="0" smtClean="0"/>
              <a:t>连接</a:t>
            </a:r>
            <a:r>
              <a:rPr lang="zh-CN" altLang="en-US" dirty="0" smtClean="0"/>
              <a:t>，所有网元设备支持</a:t>
            </a:r>
            <a:r>
              <a:rPr lang="en-US" altLang="zh-CN" dirty="0" smtClean="0"/>
              <a:t>NSWMP</a:t>
            </a:r>
            <a:r>
              <a:rPr lang="zh-CN" altLang="en-US" dirty="0" smtClean="0"/>
              <a:t>协议</a:t>
            </a:r>
            <a:endParaRPr lang="zh-CN" altLang="zh-CN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zh-CN" dirty="0"/>
              <a:t>云</a:t>
            </a:r>
            <a:r>
              <a:rPr lang="en-US" altLang="zh-CN" dirty="0" smtClean="0"/>
              <a:t>AC</a:t>
            </a:r>
            <a:r>
              <a:rPr lang="zh-CN" altLang="en-US" dirty="0" smtClean="0"/>
              <a:t>平台，可以对接任意的管理系统</a:t>
            </a:r>
            <a:endParaRPr lang="en-US" altLang="zh-CN" sz="1400" dirty="0" smtClean="0"/>
          </a:p>
        </p:txBody>
      </p:sp>
    </p:spTree>
    <p:extLst>
      <p:ext uri="{BB962C8B-B14F-4D97-AF65-F5344CB8AC3E}">
        <p14:creationId xmlns:p14="http://schemas.microsoft.com/office/powerpoint/2010/main" val="169288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utoUpdateAnimBg="0"/>
      <p:bldP spid="12" grpId="0" bldLvl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2134998" y="2333623"/>
            <a:ext cx="7896225" cy="166336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AA1BF-EDF5-4B37-94C2-7ABE97CB820A}" type="datetime1">
              <a:rPr lang="zh-CN" altLang="en-US" smtClean="0"/>
              <a:t>2016/2/23</a:t>
            </a:fld>
            <a:endParaRPr lang="zh-CN" altLang="en-US" smtClean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56A7B-9554-4CE4-AD4F-6A68902B9F6A}" type="slidenum">
              <a:rPr lang="zh-CN" altLang="en-US" smtClean="0"/>
              <a:t>3</a:t>
            </a:fld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 flipV="1">
            <a:off x="0" y="841711"/>
            <a:ext cx="6257925" cy="476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4552950" y="899365"/>
            <a:ext cx="1704975" cy="1333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4067173" y="2657474"/>
            <a:ext cx="403187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云平台架构</a:t>
            </a:r>
            <a:endParaRPr lang="zh-CN" altLang="en-US" sz="6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934075" y="5476872"/>
            <a:ext cx="1704975" cy="1333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 flipV="1">
            <a:off x="5934075" y="5619748"/>
            <a:ext cx="6257925" cy="476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6989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AA1BF-EDF5-4B37-94C2-7ABE97CB820A}" type="datetime1">
              <a:rPr lang="zh-CN" altLang="en-US" smtClean="0"/>
              <a:t>2016/2/23</a:t>
            </a:fld>
            <a:endParaRPr lang="zh-CN" altLang="en-US" smtClean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56A7B-9554-4CE4-AD4F-6A68902B9F6A}" type="slidenum">
              <a:rPr lang="zh-CN" altLang="en-US" smtClean="0"/>
              <a:t>30</a:t>
            </a:fld>
            <a:endParaRPr lang="zh-CN" altLang="en-US"/>
          </a:p>
        </p:txBody>
      </p:sp>
      <p:sp>
        <p:nvSpPr>
          <p:cNvPr id="7" name="矩形 1"/>
          <p:cNvSpPr>
            <a:spLocks noChangeArrowheads="1"/>
          </p:cNvSpPr>
          <p:nvPr/>
        </p:nvSpPr>
        <p:spPr bwMode="auto">
          <a:xfrm>
            <a:off x="1744308" y="892"/>
            <a:ext cx="9044732" cy="676134"/>
          </a:xfrm>
          <a:prstGeom prst="rect">
            <a:avLst/>
          </a:prstGeom>
          <a:solidFill>
            <a:srgbClr val="009BD2"/>
          </a:solidFill>
          <a:ln>
            <a:noFill/>
          </a:ln>
        </p:spPr>
        <p:txBody>
          <a:bodyPr anchor="ctr"/>
          <a:lstStyle/>
          <a:p>
            <a:endParaRPr lang="zh-CN" altLang="zh-CN" sz="1800" dirty="0">
              <a:solidFill>
                <a:srgbClr val="FFFFFF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8" name="直接连接符 6"/>
          <p:cNvSpPr>
            <a:spLocks noChangeShapeType="1"/>
          </p:cNvSpPr>
          <p:nvPr/>
        </p:nvSpPr>
        <p:spPr bwMode="auto">
          <a:xfrm flipH="1">
            <a:off x="1910007" y="141348"/>
            <a:ext cx="6023" cy="402327"/>
          </a:xfrm>
          <a:prstGeom prst="line">
            <a:avLst/>
          </a:prstGeom>
          <a:noFill/>
          <a:ln w="9525" cap="flat" cmpd="sng">
            <a:solidFill>
              <a:schemeClr val="bg1"/>
            </a:solidFill>
            <a:round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9" name="TextBox 8"/>
          <p:cNvSpPr>
            <a:spLocks noChangeArrowheads="1"/>
          </p:cNvSpPr>
          <p:nvPr/>
        </p:nvSpPr>
        <p:spPr bwMode="auto">
          <a:xfrm>
            <a:off x="1964911" y="73856"/>
            <a:ext cx="5868984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典型</a:t>
            </a:r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WIFI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部署场景（四）</a:t>
            </a:r>
            <a:endParaRPr lang="zh-CN" altLang="en-US" sz="2800" dirty="0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07" y="173887"/>
            <a:ext cx="1265149" cy="369788"/>
          </a:xfrm>
          <a:prstGeom prst="rect">
            <a:avLst/>
          </a:prstGeom>
        </p:spPr>
      </p:pic>
      <p:sp>
        <p:nvSpPr>
          <p:cNvPr id="11" name="TextBox 53"/>
          <p:cNvSpPr>
            <a:spLocks noChangeAspect="1" noChangeArrowheads="1"/>
          </p:cNvSpPr>
          <p:nvPr/>
        </p:nvSpPr>
        <p:spPr bwMode="auto">
          <a:xfrm>
            <a:off x="1296988" y="850900"/>
            <a:ext cx="5448300" cy="40011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zh-CN" altLang="en-US" sz="2000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模块化部署、任意扩容</a:t>
            </a:r>
            <a:endParaRPr lang="zh-CN" altLang="en-US" dirty="0"/>
          </a:p>
        </p:txBody>
      </p:sp>
      <p:sp>
        <p:nvSpPr>
          <p:cNvPr id="12" name="矩形 16"/>
          <p:cNvSpPr>
            <a:spLocks noChangeArrowheads="1"/>
          </p:cNvSpPr>
          <p:nvPr/>
        </p:nvSpPr>
        <p:spPr bwMode="auto">
          <a:xfrm>
            <a:off x="1101725" y="850900"/>
            <a:ext cx="98425" cy="40005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C000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11027076" y="173886"/>
            <a:ext cx="1091916" cy="36979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zh-CN" altLang="en-US" sz="160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第    页</a:t>
            </a:r>
            <a:endParaRPr lang="zh-CN" altLang="en-US" sz="1800"/>
          </a:p>
        </p:txBody>
      </p:sp>
      <p:sp>
        <p:nvSpPr>
          <p:cNvPr id="14" name="灯片编号占位符 7"/>
          <p:cNvSpPr>
            <a:spLocks noGrp="1"/>
          </p:cNvSpPr>
          <p:nvPr/>
        </p:nvSpPr>
        <p:spPr>
          <a:xfrm>
            <a:off x="11176635" y="170815"/>
            <a:ext cx="4210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A909C9-518D-4FE0-81CA-3E9CD5535AF4}" type="slidenum">
              <a:rPr lang="zh-CN" altLang="en-US">
                <a:solidFill>
                  <a:srgbClr val="00B0F0"/>
                </a:solidFill>
              </a:rPr>
              <a:t>30</a:t>
            </a:fld>
            <a:endParaRPr lang="zh-CN" altLang="en-US" sz="1800">
              <a:solidFill>
                <a:srgbClr val="00B0F0"/>
              </a:solidFill>
            </a:endParaRPr>
          </a:p>
        </p:txBody>
      </p:sp>
      <p:pic>
        <p:nvPicPr>
          <p:cNvPr id="16" name="Picture 4" descr="未命名 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151" y="1250950"/>
            <a:ext cx="10321925" cy="494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5713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utoUpdateAnimBg="0"/>
      <p:bldP spid="12" grpId="0" bldLvl="0" animBg="1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AA1BF-EDF5-4B37-94C2-7ABE97CB820A}" type="datetime1">
              <a:rPr lang="zh-CN" altLang="en-US" smtClean="0"/>
              <a:t>2016/2/23</a:t>
            </a:fld>
            <a:endParaRPr lang="zh-CN" altLang="en-US" smtClean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56A7B-9554-4CE4-AD4F-6A68902B9F6A}" type="slidenum">
              <a:rPr lang="zh-CN" altLang="en-US" smtClean="0"/>
              <a:t>31</a:t>
            </a:fld>
            <a:endParaRPr lang="zh-CN" altLang="en-US"/>
          </a:p>
        </p:txBody>
      </p:sp>
      <p:sp>
        <p:nvSpPr>
          <p:cNvPr id="7" name="矩形 1"/>
          <p:cNvSpPr>
            <a:spLocks noChangeArrowheads="1"/>
          </p:cNvSpPr>
          <p:nvPr/>
        </p:nvSpPr>
        <p:spPr bwMode="auto">
          <a:xfrm>
            <a:off x="1744308" y="892"/>
            <a:ext cx="9044732" cy="676134"/>
          </a:xfrm>
          <a:prstGeom prst="rect">
            <a:avLst/>
          </a:prstGeom>
          <a:solidFill>
            <a:srgbClr val="009BD2"/>
          </a:solidFill>
          <a:ln>
            <a:noFill/>
          </a:ln>
        </p:spPr>
        <p:txBody>
          <a:bodyPr anchor="ctr"/>
          <a:lstStyle/>
          <a:p>
            <a:endParaRPr lang="zh-CN" altLang="zh-CN" sz="1800" dirty="0">
              <a:solidFill>
                <a:srgbClr val="FFFFFF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8" name="直接连接符 6"/>
          <p:cNvSpPr>
            <a:spLocks noChangeShapeType="1"/>
          </p:cNvSpPr>
          <p:nvPr/>
        </p:nvSpPr>
        <p:spPr bwMode="auto">
          <a:xfrm flipH="1">
            <a:off x="1910007" y="141348"/>
            <a:ext cx="6023" cy="402327"/>
          </a:xfrm>
          <a:prstGeom prst="line">
            <a:avLst/>
          </a:prstGeom>
          <a:noFill/>
          <a:ln w="9525" cap="flat" cmpd="sng">
            <a:solidFill>
              <a:schemeClr val="bg1"/>
            </a:solidFill>
            <a:round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9" name="TextBox 8"/>
          <p:cNvSpPr>
            <a:spLocks noChangeArrowheads="1"/>
          </p:cNvSpPr>
          <p:nvPr/>
        </p:nvSpPr>
        <p:spPr bwMode="auto">
          <a:xfrm>
            <a:off x="1964911" y="73856"/>
            <a:ext cx="5868984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典型</a:t>
            </a:r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WIFI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部署场景（五）</a:t>
            </a:r>
            <a:endParaRPr lang="zh-CN" altLang="en-US" sz="2800" dirty="0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07" y="173887"/>
            <a:ext cx="1265149" cy="369788"/>
          </a:xfrm>
          <a:prstGeom prst="rect">
            <a:avLst/>
          </a:prstGeom>
        </p:spPr>
      </p:pic>
      <p:sp>
        <p:nvSpPr>
          <p:cNvPr id="11" name="TextBox 53"/>
          <p:cNvSpPr>
            <a:spLocks noChangeAspect="1" noChangeArrowheads="1"/>
          </p:cNvSpPr>
          <p:nvPr/>
        </p:nvSpPr>
        <p:spPr bwMode="auto">
          <a:xfrm>
            <a:off x="1296988" y="850900"/>
            <a:ext cx="5448300" cy="40011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zh-CN" altLang="en-US" sz="2000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跨行业管理</a:t>
            </a:r>
            <a:endParaRPr lang="zh-CN" altLang="en-US" dirty="0"/>
          </a:p>
        </p:txBody>
      </p:sp>
      <p:sp>
        <p:nvSpPr>
          <p:cNvPr id="12" name="矩形 16"/>
          <p:cNvSpPr>
            <a:spLocks noChangeArrowheads="1"/>
          </p:cNvSpPr>
          <p:nvPr/>
        </p:nvSpPr>
        <p:spPr bwMode="auto">
          <a:xfrm>
            <a:off x="1101725" y="850900"/>
            <a:ext cx="98425" cy="40005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C000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11027076" y="173886"/>
            <a:ext cx="1091916" cy="36979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zh-CN" altLang="en-US" sz="160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第    页</a:t>
            </a:r>
            <a:endParaRPr lang="zh-CN" altLang="en-US" sz="1800"/>
          </a:p>
        </p:txBody>
      </p:sp>
      <p:sp>
        <p:nvSpPr>
          <p:cNvPr id="14" name="灯片编号占位符 7"/>
          <p:cNvSpPr>
            <a:spLocks noGrp="1"/>
          </p:cNvSpPr>
          <p:nvPr/>
        </p:nvSpPr>
        <p:spPr>
          <a:xfrm>
            <a:off x="11176635" y="170815"/>
            <a:ext cx="4210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A909C9-518D-4FE0-81CA-3E9CD5535AF4}" type="slidenum">
              <a:rPr lang="zh-CN" altLang="en-US">
                <a:solidFill>
                  <a:srgbClr val="00B0F0"/>
                </a:solidFill>
              </a:rPr>
              <a:t>31</a:t>
            </a:fld>
            <a:endParaRPr lang="zh-CN" altLang="en-US" sz="1800">
              <a:solidFill>
                <a:srgbClr val="00B0F0"/>
              </a:solidFill>
            </a:endParaRPr>
          </a:p>
        </p:txBody>
      </p:sp>
      <p:pic>
        <p:nvPicPr>
          <p:cNvPr id="15" name="Picture 9" descr="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513" y="1419225"/>
            <a:ext cx="10218737" cy="507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3293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00"/>
                            </p:stCondLst>
                            <p:childTnLst>
                              <p:par>
                                <p:cTn id="1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utoUpdateAnimBg="0"/>
      <p:bldP spid="12" grpId="0" bldLvl="0" animBg="1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2134998" y="2333623"/>
            <a:ext cx="7896225" cy="166336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AA1BF-EDF5-4B37-94C2-7ABE97CB820A}" type="datetime1">
              <a:rPr lang="zh-CN" altLang="en-US" smtClean="0"/>
              <a:t>2016/2/23</a:t>
            </a:fld>
            <a:endParaRPr lang="zh-CN" altLang="en-US" smtClean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56A7B-9554-4CE4-AD4F-6A68902B9F6A}" type="slidenum">
              <a:rPr lang="zh-CN" altLang="en-US" smtClean="0"/>
              <a:t>32</a:t>
            </a:fld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 flipV="1">
            <a:off x="0" y="841711"/>
            <a:ext cx="6257925" cy="476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4552950" y="899365"/>
            <a:ext cx="1704975" cy="1333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4067173" y="2657474"/>
            <a:ext cx="32624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技术方向</a:t>
            </a:r>
            <a:endParaRPr lang="zh-CN" altLang="en-US" sz="6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934075" y="5476872"/>
            <a:ext cx="1704975" cy="1333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 flipV="1">
            <a:off x="5934075" y="5619748"/>
            <a:ext cx="6257925" cy="476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250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矩形 1"/>
          <p:cNvSpPr>
            <a:spLocks noChangeArrowheads="1"/>
          </p:cNvSpPr>
          <p:nvPr/>
        </p:nvSpPr>
        <p:spPr bwMode="auto">
          <a:xfrm>
            <a:off x="1744308" y="892"/>
            <a:ext cx="9044732" cy="676134"/>
          </a:xfrm>
          <a:prstGeom prst="rect">
            <a:avLst/>
          </a:prstGeom>
          <a:solidFill>
            <a:srgbClr val="009BD2"/>
          </a:solidFill>
          <a:ln>
            <a:noFill/>
          </a:ln>
        </p:spPr>
        <p:txBody>
          <a:bodyPr anchor="ctr"/>
          <a:lstStyle/>
          <a:p>
            <a:endParaRPr lang="zh-CN" altLang="zh-CN" sz="1800">
              <a:solidFill>
                <a:srgbClr val="FFFFFF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63495" name="直接连接符 6"/>
          <p:cNvSpPr>
            <a:spLocks noChangeShapeType="1"/>
          </p:cNvSpPr>
          <p:nvPr/>
        </p:nvSpPr>
        <p:spPr bwMode="auto">
          <a:xfrm flipH="1">
            <a:off x="1910007" y="141348"/>
            <a:ext cx="6023" cy="402327"/>
          </a:xfrm>
          <a:prstGeom prst="line">
            <a:avLst/>
          </a:prstGeom>
          <a:noFill/>
          <a:ln w="9525" cap="flat" cmpd="sng">
            <a:solidFill>
              <a:schemeClr val="bg1"/>
            </a:solidFill>
            <a:round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63497" name="TextBox 8"/>
          <p:cNvSpPr>
            <a:spLocks noChangeArrowheads="1"/>
          </p:cNvSpPr>
          <p:nvPr/>
        </p:nvSpPr>
        <p:spPr bwMode="auto">
          <a:xfrm>
            <a:off x="1964911" y="73856"/>
            <a:ext cx="2578514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技术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方向</a:t>
            </a:r>
            <a:endParaRPr lang="zh-CN" altLang="en-US" sz="2800" dirty="0"/>
          </a:p>
        </p:txBody>
      </p:sp>
      <p:sp>
        <p:nvSpPr>
          <p:cNvPr id="63506" name="深色1"/>
          <p:cNvSpPr>
            <a:spLocks noChangeArrowheads="1"/>
          </p:cNvSpPr>
          <p:nvPr/>
        </p:nvSpPr>
        <p:spPr bwMode="auto">
          <a:xfrm>
            <a:off x="-4761" y="1286433"/>
            <a:ext cx="2659958" cy="4427972"/>
          </a:xfrm>
          <a:custGeom>
            <a:avLst/>
            <a:gdLst>
              <a:gd name="T0" fmla="*/ 0 w 2662394"/>
              <a:gd name="T1" fmla="*/ 0 h 4430712"/>
              <a:gd name="T2" fmla="*/ 2662394 w 2662394"/>
              <a:gd name="T3" fmla="*/ 4430712 h 4430712"/>
            </a:gdLst>
            <a:ahLst/>
            <a:cxnLst/>
            <a:rect l="T0" t="T1" r="T2" b="T3"/>
            <a:pathLst/>
          </a:custGeom>
          <a:gradFill rotWithShape="1">
            <a:gsLst>
              <a:gs pos="0">
                <a:srgbClr val="7BABFF"/>
              </a:gs>
              <a:gs pos="100000">
                <a:srgbClr val="2676FF"/>
              </a:gs>
            </a:gsLst>
            <a:lin ang="5400000" scaled="1"/>
          </a:gra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lnSpc>
                <a:spcPct val="120000"/>
              </a:lnSpc>
            </a:pPr>
            <a:endParaRPr lang="zh-CN" altLang="zh-CN" sz="1800" b="1" i="1">
              <a:solidFill>
                <a:srgbClr val="FFFFFF"/>
              </a:solidFill>
              <a:latin typeface="Calibri" pitchFamily="34" charset="0"/>
              <a:ea typeface="微软雅黑" pitchFamily="34" charset="-122"/>
              <a:sym typeface="宋体" pitchFamily="2" charset="-122"/>
            </a:endParaRPr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07" y="173887"/>
            <a:ext cx="1265149" cy="369788"/>
          </a:xfrm>
          <a:prstGeom prst="rect">
            <a:avLst/>
          </a:prstGeom>
        </p:spPr>
      </p:pic>
      <p:sp>
        <p:nvSpPr>
          <p:cNvPr id="37" name="TextBox 81"/>
          <p:cNvSpPr>
            <a:spLocks noChangeArrowheads="1"/>
          </p:cNvSpPr>
          <p:nvPr/>
        </p:nvSpPr>
        <p:spPr bwMode="auto">
          <a:xfrm>
            <a:off x="5691188" y="4664075"/>
            <a:ext cx="184150" cy="4603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endParaRPr lang="zh-CN" altLang="zh-CN">
              <a:ea typeface="微软雅黑" pitchFamily="34" charset="-122"/>
            </a:endParaRPr>
          </a:p>
        </p:txBody>
      </p:sp>
      <p:sp>
        <p:nvSpPr>
          <p:cNvPr id="38" name="矩形 6"/>
          <p:cNvSpPr>
            <a:spLocks noChangeArrowheads="1"/>
          </p:cNvSpPr>
          <p:nvPr/>
        </p:nvSpPr>
        <p:spPr bwMode="auto">
          <a:xfrm>
            <a:off x="912813" y="1019175"/>
            <a:ext cx="10263822" cy="5238750"/>
          </a:xfrm>
          <a:prstGeom prst="roundRect">
            <a:avLst>
              <a:gd name="adj" fmla="val 0"/>
            </a:avLst>
          </a:prstGeom>
          <a:solidFill>
            <a:srgbClr val="F0F0F0"/>
          </a:solidFill>
          <a:ln>
            <a:noFill/>
          </a:ln>
        </p:spPr>
        <p:txBody>
          <a:bodyPr anchor="ctr"/>
          <a:lstStyle/>
          <a:p>
            <a:endParaRPr lang="zh-CN" altLang="zh-CN" dirty="0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39" name="圆角矩形 18"/>
          <p:cNvSpPr>
            <a:spLocks noChangeArrowheads="1"/>
          </p:cNvSpPr>
          <p:nvPr/>
        </p:nvSpPr>
        <p:spPr bwMode="auto">
          <a:xfrm>
            <a:off x="1092199" y="1466850"/>
            <a:ext cx="9832975" cy="4589704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7BABFF"/>
              </a:gs>
              <a:gs pos="100000">
                <a:srgbClr val="2676FF"/>
              </a:gs>
            </a:gsLst>
            <a:lin ang="5400000" scaled="1"/>
          </a:gradFill>
          <a:ln>
            <a:noFill/>
          </a:ln>
        </p:spPr>
        <p:txBody>
          <a:bodyPr anchor="ctr"/>
          <a:lstStyle/>
          <a:p>
            <a:endParaRPr lang="zh-CN" altLang="zh-CN" b="1">
              <a:solidFill>
                <a:srgbClr val="FFFFFF"/>
              </a:solidFill>
              <a:latin typeface="Calibri" pitchFamily="34" charset="0"/>
              <a:ea typeface="微软雅黑" pitchFamily="34" charset="-122"/>
              <a:sym typeface="Calibri" pitchFamily="34" charset="0"/>
            </a:endParaRPr>
          </a:p>
        </p:txBody>
      </p:sp>
      <p:sp>
        <p:nvSpPr>
          <p:cNvPr id="40" name="TextBox 53"/>
          <p:cNvSpPr>
            <a:spLocks noChangeAspect="1" noChangeArrowheads="1"/>
          </p:cNvSpPr>
          <p:nvPr/>
        </p:nvSpPr>
        <p:spPr bwMode="auto">
          <a:xfrm>
            <a:off x="1296988" y="850900"/>
            <a:ext cx="5448300" cy="40011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zh-CN" altLang="en-US" sz="2000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蓝海的技术发展方向</a:t>
            </a:r>
            <a:endParaRPr lang="zh-CN" altLang="en-US" dirty="0"/>
          </a:p>
        </p:txBody>
      </p:sp>
      <p:sp>
        <p:nvSpPr>
          <p:cNvPr id="41" name="矩形 16"/>
          <p:cNvSpPr>
            <a:spLocks noChangeArrowheads="1"/>
          </p:cNvSpPr>
          <p:nvPr/>
        </p:nvSpPr>
        <p:spPr bwMode="auto">
          <a:xfrm>
            <a:off x="1101725" y="850900"/>
            <a:ext cx="98425" cy="40005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C000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42" name="TextBox 17"/>
          <p:cNvSpPr>
            <a:spLocks noChangeArrowheads="1"/>
          </p:cNvSpPr>
          <p:nvPr/>
        </p:nvSpPr>
        <p:spPr bwMode="auto">
          <a:xfrm>
            <a:off x="1374783" y="1625042"/>
            <a:ext cx="9207492" cy="49018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140000"/>
              </a:lnSpc>
              <a:buFont typeface="Wingdings" pitchFamily="2" charset="2"/>
              <a:buChar char="p"/>
            </a:pP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建立集中管理异构网元的通信标准，为用户提供网元使用情况的精确度量：</a:t>
            </a:r>
            <a:endParaRPr lang="en-US" altLang="zh-CN" sz="16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lvl="1">
              <a:lnSpc>
                <a:spcPct val="140000"/>
              </a:lnSpc>
              <a:buFont typeface="Wingdings" pitchFamily="2" charset="2"/>
              <a:buChar char="Ø"/>
            </a:pPr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通过自主研发的</a:t>
            </a:r>
            <a:r>
              <a:rPr lang="en-US" altLang="zh-CN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NSWMP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协议，提供与设备、应用无关的设备管理能力。</a:t>
            </a:r>
            <a:endParaRPr lang="en-US" altLang="zh-CN" sz="16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lvl="1">
              <a:lnSpc>
                <a:spcPct val="140000"/>
              </a:lnSpc>
              <a:buFont typeface="Wingdings" pitchFamily="2" charset="2"/>
              <a:buChar char="Ø"/>
            </a:pPr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对网元（</a:t>
            </a:r>
            <a:r>
              <a:rPr lang="en-US" altLang="zh-CN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AP,NAC,RADIUS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、传感器等网络基础设施）按需要进行使用情况的精确度量。</a:t>
            </a:r>
            <a:endParaRPr lang="en-US" altLang="zh-CN" sz="16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lvl="1">
              <a:lnSpc>
                <a:spcPct val="140000"/>
              </a:lnSpc>
              <a:buFont typeface="Wingdings" pitchFamily="2" charset="2"/>
              <a:buChar char="Ø"/>
            </a:pPr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对按需使用、按需付费提供最底层的支持。</a:t>
            </a:r>
            <a:endParaRPr lang="en-US" altLang="zh-CN" sz="16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lvl="1">
              <a:lnSpc>
                <a:spcPct val="140000"/>
              </a:lnSpc>
              <a:buFont typeface="Wingdings" pitchFamily="2" charset="2"/>
              <a:buChar char="Ø"/>
            </a:pPr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开放协议和源码的通信协议。</a:t>
            </a:r>
            <a:endParaRPr lang="en-US" altLang="zh-CN" sz="16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lvl="1">
              <a:lnSpc>
                <a:spcPct val="140000"/>
              </a:lnSpc>
              <a:buFont typeface="Wingdings" pitchFamily="2" charset="2"/>
              <a:buChar char="Ø"/>
            </a:pPr>
            <a:r>
              <a:rPr lang="zh-CN" altLang="zh-CN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基于蓝海近</a:t>
            </a:r>
            <a:r>
              <a:rPr lang="en-US" altLang="zh-CN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10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年的应用计费能力。</a:t>
            </a:r>
            <a:endParaRPr lang="en-US" altLang="zh-CN" sz="16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>
              <a:lnSpc>
                <a:spcPct val="140000"/>
              </a:lnSpc>
              <a:buFont typeface="Wingdings" pitchFamily="2" charset="2"/>
              <a:buChar char="p"/>
            </a:pP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海运、卫星行业的专业计费和网络解决方案提供商</a:t>
            </a:r>
            <a:endParaRPr lang="en-US" altLang="zh-CN" sz="16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lvl="1">
              <a:lnSpc>
                <a:spcPct val="140000"/>
              </a:lnSpc>
              <a:buFont typeface="Wingdings" pitchFamily="2" charset="2"/>
              <a:buChar char="Ø"/>
            </a:pPr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为合作伙伴提供高度定制化的行业解决方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案</a:t>
            </a:r>
            <a:endParaRPr lang="en-US" altLang="zh-CN" sz="16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>
              <a:lnSpc>
                <a:spcPct val="140000"/>
              </a:lnSpc>
              <a:buFont typeface="Wingdings" pitchFamily="2" charset="2"/>
              <a:buChar char="p"/>
            </a:pP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把产品嵌入到大数据分析、</a:t>
            </a:r>
            <a:r>
              <a:rPr lang="en-US" altLang="zh-CN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IT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服务管理、企业</a:t>
            </a:r>
            <a:r>
              <a:rPr lang="en-US" altLang="zh-CN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CRM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、</a:t>
            </a:r>
            <a:r>
              <a:rPr lang="en-US" altLang="zh-CN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ERP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等多种产业链中，为其提供接口和数据</a:t>
            </a:r>
            <a:endParaRPr lang="en-US" altLang="zh-CN" sz="16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lvl="1">
              <a:lnSpc>
                <a:spcPct val="140000"/>
              </a:lnSpc>
              <a:buFont typeface="Wingdings" pitchFamily="2" charset="2"/>
              <a:buChar char="Ø"/>
            </a:pPr>
            <a:r>
              <a:rPr lang="en-US" altLang="zh-CN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AP</a:t>
            </a:r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是输入必经之路。</a:t>
            </a:r>
            <a:endParaRPr lang="en-US" altLang="zh-CN" sz="16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lvl="1">
              <a:lnSpc>
                <a:spcPct val="140000"/>
              </a:lnSpc>
              <a:buFont typeface="Wingdings" pitchFamily="2" charset="2"/>
              <a:buChar char="Ø"/>
            </a:pPr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集中管理对资产管理、容量管理、安全管理、服务管理的天然支持。</a:t>
            </a:r>
            <a:endParaRPr lang="en-US" altLang="zh-CN" sz="16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lvl="1">
              <a:lnSpc>
                <a:spcPct val="140000"/>
              </a:lnSpc>
              <a:buFont typeface="Wingdings" pitchFamily="2" charset="2"/>
              <a:buChar char="Ø"/>
            </a:pPr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计费系统对</a:t>
            </a:r>
            <a:r>
              <a:rPr lang="en-US" altLang="zh-CN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CRM</a:t>
            </a:r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等用户系统的方便对接。</a:t>
            </a:r>
            <a:endParaRPr lang="en-US" altLang="zh-CN" sz="16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marL="0" indent="0">
              <a:lnSpc>
                <a:spcPct val="140000"/>
              </a:lnSpc>
            </a:pPr>
            <a:endParaRPr lang="en-US" altLang="zh-CN" sz="16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>
              <a:lnSpc>
                <a:spcPct val="140000"/>
              </a:lnSpc>
              <a:buFont typeface="Wingdings" pitchFamily="2" charset="2"/>
              <a:buChar char="p"/>
            </a:pPr>
            <a:endParaRPr lang="en-US" altLang="zh-CN" sz="16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5487C-D9A0-4087-93C7-A3D491231178}" type="datetime1">
              <a:rPr lang="zh-CN" altLang="en-US"/>
              <a:t>2016/2/23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11027076" y="173886"/>
            <a:ext cx="1091916" cy="36979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zh-CN" altLang="en-US" sz="160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第    页</a:t>
            </a:r>
            <a:endParaRPr lang="zh-CN" altLang="en-US" sz="1800"/>
          </a:p>
        </p:txBody>
      </p:sp>
      <p:sp>
        <p:nvSpPr>
          <p:cNvPr id="8" name="灯片编号占位符 7"/>
          <p:cNvSpPr>
            <a:spLocks noGrp="1"/>
          </p:cNvSpPr>
          <p:nvPr/>
        </p:nvSpPr>
        <p:spPr>
          <a:xfrm>
            <a:off x="11176635" y="170815"/>
            <a:ext cx="4210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A909C9-518D-4FE0-81CA-3E9CD5535AF4}" type="slidenum">
              <a:rPr lang="zh-CN" altLang="en-US">
                <a:solidFill>
                  <a:srgbClr val="00B0F0"/>
                </a:solidFill>
              </a:rPr>
              <a:t>33</a:t>
            </a:fld>
            <a:endParaRPr lang="zh-CN" altLang="en-US" sz="1800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3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rAng="0" ptsTypes="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Effect>
                                      <p:cBhvr>
                                        <p:cTn id="2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06" grpId="0" bldLvl="0" animBg="1" autoUpdateAnimBg="0"/>
      <p:bldP spid="40" grpId="0" bldLvl="0" autoUpdateAnimBg="0"/>
      <p:bldP spid="41" grpId="0" bldLvl="0" animBg="1" autoUpdateAnimBg="0"/>
      <p:bldP spid="42" grpId="0" bldLvl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矩形 1"/>
          <p:cNvSpPr>
            <a:spLocks noChangeArrowheads="1"/>
          </p:cNvSpPr>
          <p:nvPr/>
        </p:nvSpPr>
        <p:spPr bwMode="auto">
          <a:xfrm>
            <a:off x="1744308" y="892"/>
            <a:ext cx="9044732" cy="676134"/>
          </a:xfrm>
          <a:prstGeom prst="rect">
            <a:avLst/>
          </a:prstGeom>
          <a:solidFill>
            <a:srgbClr val="009BD2"/>
          </a:solidFill>
          <a:ln>
            <a:noFill/>
          </a:ln>
        </p:spPr>
        <p:txBody>
          <a:bodyPr anchor="ctr"/>
          <a:lstStyle/>
          <a:p>
            <a:endParaRPr lang="zh-CN" altLang="zh-CN" sz="1800" dirty="0">
              <a:solidFill>
                <a:srgbClr val="FFFFFF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63495" name="直接连接符 6"/>
          <p:cNvSpPr>
            <a:spLocks noChangeShapeType="1"/>
          </p:cNvSpPr>
          <p:nvPr/>
        </p:nvSpPr>
        <p:spPr bwMode="auto">
          <a:xfrm flipH="1">
            <a:off x="1910007" y="141348"/>
            <a:ext cx="6023" cy="402327"/>
          </a:xfrm>
          <a:prstGeom prst="line">
            <a:avLst/>
          </a:prstGeom>
          <a:noFill/>
          <a:ln w="9525" cap="flat" cmpd="sng">
            <a:solidFill>
              <a:schemeClr val="bg1"/>
            </a:solidFill>
            <a:round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63497" name="TextBox 8"/>
          <p:cNvSpPr>
            <a:spLocks noChangeArrowheads="1"/>
          </p:cNvSpPr>
          <p:nvPr/>
        </p:nvSpPr>
        <p:spPr bwMode="auto">
          <a:xfrm>
            <a:off x="1964911" y="73856"/>
            <a:ext cx="5416964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产品开发路线</a:t>
            </a:r>
            <a:endParaRPr lang="zh-CN" altLang="en-US" sz="2800" dirty="0"/>
          </a:p>
        </p:txBody>
      </p:sp>
      <p:sp>
        <p:nvSpPr>
          <p:cNvPr id="63506" name="深色1"/>
          <p:cNvSpPr>
            <a:spLocks noChangeArrowheads="1"/>
          </p:cNvSpPr>
          <p:nvPr/>
        </p:nvSpPr>
        <p:spPr bwMode="auto">
          <a:xfrm>
            <a:off x="-4761" y="486333"/>
            <a:ext cx="2659958" cy="4427972"/>
          </a:xfrm>
          <a:custGeom>
            <a:avLst/>
            <a:gdLst>
              <a:gd name="T0" fmla="*/ 0 w 2662394"/>
              <a:gd name="T1" fmla="*/ 0 h 4430712"/>
              <a:gd name="T2" fmla="*/ 2662394 w 2662394"/>
              <a:gd name="T3" fmla="*/ 4430712 h 4430712"/>
            </a:gdLst>
            <a:ahLst/>
            <a:cxnLst/>
            <a:rect l="T0" t="T1" r="T2" b="T3"/>
            <a:pathLst/>
          </a:custGeom>
          <a:gradFill rotWithShape="1">
            <a:gsLst>
              <a:gs pos="0">
                <a:srgbClr val="7BABFF"/>
              </a:gs>
              <a:gs pos="100000">
                <a:srgbClr val="2676FF"/>
              </a:gs>
            </a:gsLst>
            <a:lin ang="5400000" scaled="1"/>
          </a:gra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lnSpc>
                <a:spcPct val="120000"/>
              </a:lnSpc>
            </a:pPr>
            <a:endParaRPr lang="zh-CN" altLang="zh-CN" sz="1800" b="1" i="1">
              <a:solidFill>
                <a:srgbClr val="FFFFFF"/>
              </a:solidFill>
              <a:latin typeface="Calibri" pitchFamily="34" charset="0"/>
              <a:ea typeface="微软雅黑" pitchFamily="34" charset="-122"/>
              <a:sym typeface="宋体" pitchFamily="2" charset="-122"/>
            </a:endParaRPr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07" y="173887"/>
            <a:ext cx="1265149" cy="369788"/>
          </a:xfrm>
          <a:prstGeom prst="rect">
            <a:avLst/>
          </a:prstGeom>
        </p:spPr>
      </p:pic>
      <p:sp>
        <p:nvSpPr>
          <p:cNvPr id="37" name="TextBox 81"/>
          <p:cNvSpPr>
            <a:spLocks noChangeArrowheads="1"/>
          </p:cNvSpPr>
          <p:nvPr/>
        </p:nvSpPr>
        <p:spPr bwMode="auto">
          <a:xfrm>
            <a:off x="5691188" y="4730750"/>
            <a:ext cx="184150" cy="4603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endParaRPr lang="zh-CN" altLang="zh-CN">
              <a:ea typeface="微软雅黑" pitchFamily="34" charset="-122"/>
            </a:endParaRPr>
          </a:p>
        </p:txBody>
      </p:sp>
      <p:sp>
        <p:nvSpPr>
          <p:cNvPr id="38" name="矩形 6"/>
          <p:cNvSpPr>
            <a:spLocks noChangeArrowheads="1"/>
          </p:cNvSpPr>
          <p:nvPr/>
        </p:nvSpPr>
        <p:spPr bwMode="auto">
          <a:xfrm>
            <a:off x="912813" y="1085849"/>
            <a:ext cx="10082212" cy="5172075"/>
          </a:xfrm>
          <a:prstGeom prst="roundRect">
            <a:avLst>
              <a:gd name="adj" fmla="val 0"/>
            </a:avLst>
          </a:prstGeom>
          <a:solidFill>
            <a:srgbClr val="F0F0F0"/>
          </a:solidFill>
          <a:ln>
            <a:noFill/>
          </a:ln>
        </p:spPr>
        <p:txBody>
          <a:bodyPr anchor="ctr"/>
          <a:lstStyle/>
          <a:p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39" name="圆角矩形 18"/>
          <p:cNvSpPr>
            <a:spLocks noChangeArrowheads="1"/>
          </p:cNvSpPr>
          <p:nvPr/>
        </p:nvSpPr>
        <p:spPr bwMode="auto">
          <a:xfrm>
            <a:off x="1092200" y="1533525"/>
            <a:ext cx="9685338" cy="451485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7BABFF"/>
              </a:gs>
              <a:gs pos="100000">
                <a:srgbClr val="2676FF"/>
              </a:gs>
            </a:gsLst>
            <a:lin ang="5400000" scaled="1"/>
          </a:gradFill>
          <a:ln>
            <a:noFill/>
          </a:ln>
        </p:spPr>
        <p:txBody>
          <a:bodyPr anchor="ctr"/>
          <a:lstStyle/>
          <a:p>
            <a:endParaRPr lang="zh-CN" altLang="zh-CN" b="1" dirty="0">
              <a:solidFill>
                <a:srgbClr val="FFFFFF"/>
              </a:solidFill>
              <a:latin typeface="Calibri" pitchFamily="34" charset="0"/>
              <a:ea typeface="微软雅黑" pitchFamily="34" charset="-122"/>
              <a:sym typeface="Calibri" pitchFamily="34" charset="0"/>
            </a:endParaRPr>
          </a:p>
        </p:txBody>
      </p:sp>
      <p:sp>
        <p:nvSpPr>
          <p:cNvPr id="40" name="TextBox 53"/>
          <p:cNvSpPr>
            <a:spLocks noChangeAspect="1" noChangeArrowheads="1"/>
          </p:cNvSpPr>
          <p:nvPr/>
        </p:nvSpPr>
        <p:spPr bwMode="auto">
          <a:xfrm>
            <a:off x="1296988" y="917575"/>
            <a:ext cx="5448300" cy="40011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zh-CN" altLang="en-US" sz="2000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产品开发的路线图</a:t>
            </a:r>
            <a:endParaRPr lang="zh-CN" altLang="en-US" dirty="0"/>
          </a:p>
        </p:txBody>
      </p:sp>
      <p:sp>
        <p:nvSpPr>
          <p:cNvPr id="41" name="矩形 16"/>
          <p:cNvSpPr>
            <a:spLocks noChangeArrowheads="1"/>
          </p:cNvSpPr>
          <p:nvPr/>
        </p:nvSpPr>
        <p:spPr bwMode="auto">
          <a:xfrm>
            <a:off x="1101725" y="917575"/>
            <a:ext cx="98425" cy="40005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C000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42" name="TextBox 17"/>
          <p:cNvSpPr>
            <a:spLocks noChangeArrowheads="1"/>
          </p:cNvSpPr>
          <p:nvPr/>
        </p:nvSpPr>
        <p:spPr bwMode="auto">
          <a:xfrm>
            <a:off x="1374783" y="1894494"/>
            <a:ext cx="8563403" cy="386772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285750" lvl="1" indent="-285750">
              <a:lnSpc>
                <a:spcPct val="140000"/>
              </a:lnSpc>
              <a:buFont typeface="Wingdings" pitchFamily="2" charset="2"/>
              <a:buChar char="p"/>
            </a:pPr>
            <a:r>
              <a:rPr lang="en-US" altLang="zh-CN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RADIUS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产品引擎化</a:t>
            </a:r>
            <a:endParaRPr lang="en-US" altLang="zh-CN" sz="16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>
              <a:lnSpc>
                <a:spcPct val="140000"/>
              </a:lnSpc>
              <a:buFont typeface="Wingdings" pitchFamily="2" charset="2"/>
              <a:buChar char="p"/>
            </a:pP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网元集中管理系统</a:t>
            </a:r>
            <a:endParaRPr lang="en-US" altLang="zh-CN" sz="16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>
              <a:lnSpc>
                <a:spcPct val="140000"/>
              </a:lnSpc>
              <a:buFont typeface="Wingdings" pitchFamily="2" charset="2"/>
              <a:buChar char="p"/>
            </a:pP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开放网元端通信源码</a:t>
            </a:r>
            <a:endParaRPr lang="en-US" altLang="zh-CN" sz="16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>
              <a:lnSpc>
                <a:spcPct val="140000"/>
              </a:lnSpc>
              <a:buFont typeface="Wingdings" pitchFamily="2" charset="2"/>
              <a:buChar char="p"/>
            </a:pP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嵌入卫星天线的传感器、用户上网管理盒子（开发完毕，正在客户现场测试）</a:t>
            </a:r>
            <a:endParaRPr lang="en-US" altLang="zh-CN" sz="16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>
              <a:lnSpc>
                <a:spcPct val="140000"/>
              </a:lnSpc>
              <a:buFont typeface="Wingdings" pitchFamily="2" charset="2"/>
              <a:buChar char="p"/>
            </a:pP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基于</a:t>
            </a:r>
            <a:r>
              <a:rPr lang="en-US" altLang="zh-CN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NAC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的分布式计费平台（已经交付，正在等待客户反馈）</a:t>
            </a:r>
            <a:endParaRPr lang="en-US" altLang="zh-CN" sz="16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>
              <a:lnSpc>
                <a:spcPct val="140000"/>
              </a:lnSpc>
              <a:buFont typeface="Wingdings" pitchFamily="2" charset="2"/>
              <a:buChar char="p"/>
            </a:pP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分布式的网元管理系统（</a:t>
            </a:r>
            <a:r>
              <a:rPr lang="en-US" altLang="zh-CN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3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月中完成测试）</a:t>
            </a:r>
            <a:endParaRPr lang="en-US" altLang="zh-CN" sz="16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>
              <a:lnSpc>
                <a:spcPct val="140000"/>
              </a:lnSpc>
              <a:buFont typeface="Wingdings" pitchFamily="2" charset="2"/>
              <a:buChar char="p"/>
            </a:pP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对标开发</a:t>
            </a:r>
            <a:r>
              <a:rPr lang="en-US" altLang="zh-CN" sz="1600" dirty="0" err="1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meraki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的，主要是管理思路部分（已经开始，</a:t>
            </a:r>
            <a:r>
              <a:rPr lang="en-US" altLang="zh-CN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4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月底完成</a:t>
            </a:r>
            <a:r>
              <a:rPr lang="en-US" altLang="zh-CN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WEB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重构）</a:t>
            </a:r>
            <a:endParaRPr lang="en-US" altLang="zh-CN" sz="16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>
              <a:lnSpc>
                <a:spcPct val="140000"/>
              </a:lnSpc>
              <a:buFont typeface="Wingdings" pitchFamily="2" charset="2"/>
              <a:buChar char="p"/>
            </a:pP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传感器纳入管理系统（</a:t>
            </a:r>
            <a:r>
              <a:rPr lang="en-US" altLang="zh-CN" sz="1600" dirty="0" err="1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zigbee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系统已经完成，</a:t>
            </a:r>
            <a:r>
              <a:rPr lang="en-US" altLang="zh-CN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4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月底完成对接）</a:t>
            </a:r>
            <a:endParaRPr lang="en-US" altLang="zh-CN" sz="16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>
              <a:lnSpc>
                <a:spcPct val="140000"/>
              </a:lnSpc>
              <a:buFont typeface="Wingdings" pitchFamily="2" charset="2"/>
              <a:buChar char="p"/>
            </a:pPr>
            <a:r>
              <a:rPr lang="en-US" altLang="zh-CN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RADIUS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纳入管理系统（</a:t>
            </a:r>
            <a:r>
              <a:rPr lang="en-US" altLang="zh-CN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5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月份推出云计费平台）</a:t>
            </a:r>
            <a:endParaRPr lang="en-US" altLang="zh-CN" sz="16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>
              <a:lnSpc>
                <a:spcPct val="140000"/>
              </a:lnSpc>
              <a:buFont typeface="Wingdings" pitchFamily="2" charset="2"/>
              <a:buChar char="p"/>
            </a:pP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增加动态</a:t>
            </a:r>
            <a:r>
              <a:rPr lang="en-US" altLang="zh-CN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VLAN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，</a:t>
            </a:r>
            <a:r>
              <a:rPr lang="en-US" altLang="zh-CN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DPI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过滤特性（</a:t>
            </a:r>
            <a:r>
              <a:rPr lang="en-US" altLang="zh-CN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6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-</a:t>
            </a:r>
            <a:r>
              <a:rPr lang="en-US" altLang="zh-CN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9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月份开发）</a:t>
            </a:r>
            <a:endParaRPr lang="en-US" altLang="zh-CN" sz="16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>
              <a:lnSpc>
                <a:spcPct val="140000"/>
              </a:lnSpc>
              <a:buFont typeface="Wingdings" pitchFamily="2" charset="2"/>
              <a:buChar char="p"/>
            </a:pPr>
            <a:endParaRPr lang="en-US" altLang="zh-CN" sz="16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5487C-D9A0-4087-93C7-A3D491231178}" type="datetime1">
              <a:rPr lang="zh-CN" altLang="en-US"/>
              <a:t>2016/2/23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11027076" y="173886"/>
            <a:ext cx="1091916" cy="36979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zh-CN" altLang="en-US" sz="160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第    页</a:t>
            </a:r>
            <a:endParaRPr lang="zh-CN" altLang="en-US" sz="1800"/>
          </a:p>
        </p:txBody>
      </p:sp>
      <p:sp>
        <p:nvSpPr>
          <p:cNvPr id="8" name="灯片编号占位符 7"/>
          <p:cNvSpPr>
            <a:spLocks noGrp="1"/>
          </p:cNvSpPr>
          <p:nvPr/>
        </p:nvSpPr>
        <p:spPr>
          <a:xfrm>
            <a:off x="11176635" y="170815"/>
            <a:ext cx="4210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A909C9-518D-4FE0-81CA-3E9CD5535AF4}" type="slidenum">
              <a:rPr lang="zh-CN" altLang="en-US">
                <a:solidFill>
                  <a:srgbClr val="00B0F0"/>
                </a:solidFill>
              </a:rPr>
              <a:t>34</a:t>
            </a:fld>
            <a:endParaRPr lang="zh-CN" altLang="en-US" sz="1800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3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50"/>
                            </p:stCondLst>
                            <p:childTnLst>
                              <p:par>
                                <p:cTn id="18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rAng="0" ptsTypes="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Effect>
                                      <p:cBhvr>
                                        <p:cTn id="2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06" grpId="0" bldLvl="0" animBg="1" autoUpdateAnimBg="0"/>
      <p:bldP spid="40" grpId="0" bldLvl="0" autoUpdateAnimBg="0"/>
      <p:bldP spid="41" grpId="0" bldLvl="0" animBg="1" autoUpdateAnimBg="0"/>
      <p:bldP spid="42" grpId="0" bldLvl="0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矩形 1"/>
          <p:cNvSpPr>
            <a:spLocks noChangeArrowheads="1"/>
          </p:cNvSpPr>
          <p:nvPr/>
        </p:nvSpPr>
        <p:spPr bwMode="auto">
          <a:xfrm>
            <a:off x="1744308" y="892"/>
            <a:ext cx="9044732" cy="676134"/>
          </a:xfrm>
          <a:prstGeom prst="rect">
            <a:avLst/>
          </a:prstGeom>
          <a:solidFill>
            <a:srgbClr val="009BD2"/>
          </a:solidFill>
          <a:ln>
            <a:noFill/>
          </a:ln>
        </p:spPr>
        <p:txBody>
          <a:bodyPr anchor="ctr"/>
          <a:lstStyle/>
          <a:p>
            <a:endParaRPr lang="zh-CN" altLang="zh-CN" sz="1800">
              <a:solidFill>
                <a:srgbClr val="FFFFFF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63495" name="直接连接符 6"/>
          <p:cNvSpPr>
            <a:spLocks noChangeShapeType="1"/>
          </p:cNvSpPr>
          <p:nvPr/>
        </p:nvSpPr>
        <p:spPr bwMode="auto">
          <a:xfrm flipH="1">
            <a:off x="1910007" y="141348"/>
            <a:ext cx="6023" cy="402327"/>
          </a:xfrm>
          <a:prstGeom prst="line">
            <a:avLst/>
          </a:prstGeom>
          <a:noFill/>
          <a:ln w="9525" cap="flat" cmpd="sng">
            <a:solidFill>
              <a:schemeClr val="bg1"/>
            </a:solidFill>
            <a:round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63497" name="TextBox 8"/>
          <p:cNvSpPr>
            <a:spLocks noChangeArrowheads="1"/>
          </p:cNvSpPr>
          <p:nvPr/>
        </p:nvSpPr>
        <p:spPr bwMode="auto">
          <a:xfrm>
            <a:off x="1964910" y="73856"/>
            <a:ext cx="4650703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未来的市场</a:t>
            </a:r>
            <a:endParaRPr lang="zh-CN" altLang="en-US" sz="2800" dirty="0"/>
          </a:p>
        </p:txBody>
      </p:sp>
      <p:sp>
        <p:nvSpPr>
          <p:cNvPr id="63506" name="深色1"/>
          <p:cNvSpPr>
            <a:spLocks noChangeArrowheads="1"/>
          </p:cNvSpPr>
          <p:nvPr/>
        </p:nvSpPr>
        <p:spPr bwMode="auto">
          <a:xfrm>
            <a:off x="-4761" y="1286433"/>
            <a:ext cx="2659958" cy="4427972"/>
          </a:xfrm>
          <a:custGeom>
            <a:avLst/>
            <a:gdLst>
              <a:gd name="T0" fmla="*/ 0 w 2662394"/>
              <a:gd name="T1" fmla="*/ 0 h 4430712"/>
              <a:gd name="T2" fmla="*/ 2662394 w 2662394"/>
              <a:gd name="T3" fmla="*/ 4430712 h 4430712"/>
            </a:gdLst>
            <a:ahLst/>
            <a:cxnLst/>
            <a:rect l="T0" t="T1" r="T2" b="T3"/>
            <a:pathLst/>
          </a:custGeom>
          <a:gradFill rotWithShape="1">
            <a:gsLst>
              <a:gs pos="0">
                <a:srgbClr val="7BABFF"/>
              </a:gs>
              <a:gs pos="100000">
                <a:srgbClr val="2676FF"/>
              </a:gs>
            </a:gsLst>
            <a:lin ang="5400000" scaled="1"/>
          </a:gra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lnSpc>
                <a:spcPct val="120000"/>
              </a:lnSpc>
            </a:pPr>
            <a:endParaRPr lang="zh-CN" altLang="zh-CN" sz="1800" b="1" i="1">
              <a:solidFill>
                <a:srgbClr val="FFFFFF"/>
              </a:solidFill>
              <a:latin typeface="Calibri" pitchFamily="34" charset="0"/>
              <a:ea typeface="微软雅黑" pitchFamily="34" charset="-122"/>
              <a:sym typeface="宋体" pitchFamily="2" charset="-122"/>
            </a:endParaRPr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07" y="173887"/>
            <a:ext cx="1265149" cy="369788"/>
          </a:xfrm>
          <a:prstGeom prst="rect">
            <a:avLst/>
          </a:prstGeom>
        </p:spPr>
      </p:pic>
      <p:sp>
        <p:nvSpPr>
          <p:cNvPr id="37" name="TextBox 81"/>
          <p:cNvSpPr>
            <a:spLocks noChangeArrowheads="1"/>
          </p:cNvSpPr>
          <p:nvPr/>
        </p:nvSpPr>
        <p:spPr bwMode="auto">
          <a:xfrm>
            <a:off x="5691188" y="4664075"/>
            <a:ext cx="184150" cy="4603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endParaRPr lang="zh-CN" altLang="zh-CN">
              <a:ea typeface="微软雅黑" pitchFamily="34" charset="-122"/>
            </a:endParaRPr>
          </a:p>
        </p:txBody>
      </p:sp>
      <p:sp>
        <p:nvSpPr>
          <p:cNvPr id="38" name="矩形 6"/>
          <p:cNvSpPr>
            <a:spLocks noChangeArrowheads="1"/>
          </p:cNvSpPr>
          <p:nvPr/>
        </p:nvSpPr>
        <p:spPr bwMode="auto">
          <a:xfrm>
            <a:off x="912813" y="1019175"/>
            <a:ext cx="10263822" cy="5238750"/>
          </a:xfrm>
          <a:prstGeom prst="roundRect">
            <a:avLst>
              <a:gd name="adj" fmla="val 0"/>
            </a:avLst>
          </a:prstGeom>
          <a:solidFill>
            <a:srgbClr val="F0F0F0"/>
          </a:solidFill>
          <a:ln>
            <a:noFill/>
          </a:ln>
        </p:spPr>
        <p:txBody>
          <a:bodyPr anchor="ctr"/>
          <a:lstStyle/>
          <a:p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39" name="圆角矩形 18"/>
          <p:cNvSpPr>
            <a:spLocks noChangeArrowheads="1"/>
          </p:cNvSpPr>
          <p:nvPr/>
        </p:nvSpPr>
        <p:spPr bwMode="auto">
          <a:xfrm>
            <a:off x="1092199" y="1466850"/>
            <a:ext cx="9832975" cy="4589704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7BABFF"/>
              </a:gs>
              <a:gs pos="100000">
                <a:srgbClr val="2676FF"/>
              </a:gs>
            </a:gsLst>
            <a:lin ang="5400000" scaled="1"/>
          </a:gradFill>
          <a:ln>
            <a:noFill/>
          </a:ln>
        </p:spPr>
        <p:txBody>
          <a:bodyPr anchor="ctr"/>
          <a:lstStyle/>
          <a:p>
            <a:endParaRPr lang="zh-CN" altLang="zh-CN" b="1" dirty="0">
              <a:solidFill>
                <a:srgbClr val="FFFFFF"/>
              </a:solidFill>
              <a:latin typeface="Calibri" pitchFamily="34" charset="0"/>
              <a:ea typeface="微软雅黑" pitchFamily="34" charset="-122"/>
              <a:sym typeface="Calibri" pitchFamily="34" charset="0"/>
            </a:endParaRPr>
          </a:p>
        </p:txBody>
      </p:sp>
      <p:sp>
        <p:nvSpPr>
          <p:cNvPr id="40" name="TextBox 53"/>
          <p:cNvSpPr>
            <a:spLocks noChangeAspect="1" noChangeArrowheads="1"/>
          </p:cNvSpPr>
          <p:nvPr/>
        </p:nvSpPr>
        <p:spPr bwMode="auto">
          <a:xfrm>
            <a:off x="1296988" y="850900"/>
            <a:ext cx="5448300" cy="40011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zh-CN" altLang="en-US" sz="2000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海运、卫星、小区宽带计费</a:t>
            </a:r>
            <a:endParaRPr lang="zh-CN" altLang="en-US" dirty="0"/>
          </a:p>
        </p:txBody>
      </p:sp>
      <p:sp>
        <p:nvSpPr>
          <p:cNvPr id="41" name="矩形 16"/>
          <p:cNvSpPr>
            <a:spLocks noChangeArrowheads="1"/>
          </p:cNvSpPr>
          <p:nvPr/>
        </p:nvSpPr>
        <p:spPr bwMode="auto">
          <a:xfrm>
            <a:off x="1101725" y="850900"/>
            <a:ext cx="98425" cy="40005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C000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42" name="TextBox 17"/>
          <p:cNvSpPr>
            <a:spLocks noChangeArrowheads="1"/>
          </p:cNvSpPr>
          <p:nvPr/>
        </p:nvSpPr>
        <p:spPr bwMode="auto">
          <a:xfrm>
            <a:off x="1374783" y="1648463"/>
            <a:ext cx="9109783" cy="421243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140000"/>
              </a:lnSpc>
              <a:buFont typeface="Wingdings" pitchFamily="2" charset="2"/>
              <a:buChar char="p"/>
            </a:pP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海运信息化</a:t>
            </a:r>
            <a:endParaRPr lang="en-US" altLang="zh-CN" sz="16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lvl="1">
              <a:lnSpc>
                <a:spcPct val="140000"/>
              </a:lnSpc>
              <a:buFont typeface="Wingdings" pitchFamily="2" charset="2"/>
              <a:buChar char="Ø"/>
            </a:pP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第一期，</a:t>
            </a:r>
            <a:r>
              <a:rPr lang="zh-CN" altLang="zh-CN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5</a:t>
            </a:r>
            <a:r>
              <a:rPr lang="en-US" altLang="zh-CN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000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条</a:t>
            </a:r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船的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市场份额，预计</a:t>
            </a:r>
            <a:r>
              <a:rPr lang="en-US" altLang="zh-CN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2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万条船</a:t>
            </a:r>
            <a:endParaRPr lang="en-US" altLang="zh-CN" sz="16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lvl="1">
              <a:lnSpc>
                <a:spcPct val="140000"/>
              </a:lnSpc>
              <a:buFont typeface="Wingdings" pitchFamily="2" charset="2"/>
              <a:buChar char="Ø"/>
            </a:pP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超过</a:t>
            </a:r>
            <a:r>
              <a:rPr lang="en-US" altLang="zh-CN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2</a:t>
            </a:r>
            <a:r>
              <a:rPr lang="en-US" altLang="zh-CN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0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万</a:t>
            </a:r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的刚性需求上网用户</a:t>
            </a:r>
            <a:endParaRPr lang="en-US" altLang="zh-CN" sz="16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lvl="1">
              <a:lnSpc>
                <a:spcPct val="140000"/>
              </a:lnSpc>
              <a:buFont typeface="Wingdings" pitchFamily="2" charset="2"/>
              <a:buChar char="Ø"/>
            </a:pPr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覆盖国内大部分运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力的传感器网络</a:t>
            </a:r>
            <a:endParaRPr lang="en-US" altLang="zh-CN" sz="16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>
              <a:lnSpc>
                <a:spcPct val="140000"/>
              </a:lnSpc>
              <a:buFont typeface="Wingdings" pitchFamily="2" charset="2"/>
              <a:buChar char="p"/>
            </a:pP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卫星通信的网络升级</a:t>
            </a:r>
            <a:endParaRPr lang="en-US" altLang="zh-CN" sz="16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lvl="1">
              <a:lnSpc>
                <a:spcPct val="140000"/>
              </a:lnSpc>
              <a:buFont typeface="Wingdings" pitchFamily="2" charset="2"/>
              <a:buChar char="Ø"/>
            </a:pPr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扩展卫星天线关键部件</a:t>
            </a:r>
            <a:r>
              <a:rPr lang="en-US" altLang="zh-CN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—</a:t>
            </a:r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卫星调制解调器</a:t>
            </a:r>
            <a:endParaRPr lang="en-US" altLang="zh-CN" sz="16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lvl="1">
              <a:lnSpc>
                <a:spcPct val="140000"/>
              </a:lnSpc>
              <a:buFont typeface="Wingdings" pitchFamily="2" charset="2"/>
              <a:buChar char="Ø"/>
            </a:pPr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准备开发卫星调制解调器</a:t>
            </a:r>
            <a:endParaRPr lang="en-US" altLang="zh-CN" sz="16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lvl="1">
              <a:lnSpc>
                <a:spcPct val="140000"/>
              </a:lnSpc>
              <a:buFont typeface="Wingdings" pitchFamily="2" charset="2"/>
              <a:buChar char="Ø"/>
            </a:pPr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可管理网元集成进卫星天线</a:t>
            </a:r>
            <a:endParaRPr lang="en-US" altLang="zh-CN" sz="16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>
              <a:lnSpc>
                <a:spcPct val="140000"/>
              </a:lnSpc>
              <a:buFont typeface="Wingdings" pitchFamily="2" charset="2"/>
              <a:buChar char="p"/>
            </a:pP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宽带运营计费</a:t>
            </a:r>
            <a:endParaRPr lang="en-US" altLang="zh-CN" sz="16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lvl="1">
              <a:lnSpc>
                <a:spcPct val="140000"/>
              </a:lnSpc>
              <a:buFont typeface="Wingdings" pitchFamily="2" charset="2"/>
              <a:buChar char="Ø"/>
            </a:pPr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分布式</a:t>
            </a:r>
            <a:r>
              <a:rPr lang="en-US" altLang="zh-CN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RADIUS</a:t>
            </a:r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网元</a:t>
            </a:r>
            <a:endParaRPr lang="en-US" altLang="zh-CN" sz="16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lvl="1">
              <a:lnSpc>
                <a:spcPct val="140000"/>
              </a:lnSpc>
              <a:buFont typeface="Wingdings" pitchFamily="2" charset="2"/>
              <a:buChar char="Ø"/>
            </a:pPr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集中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管理的多用户云计费系统</a:t>
            </a:r>
            <a:endParaRPr lang="en-US" altLang="zh-CN" sz="16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lvl="1">
              <a:lnSpc>
                <a:spcPct val="140000"/>
              </a:lnSpc>
              <a:buFont typeface="Wingdings" pitchFamily="2" charset="2"/>
              <a:buChar char="Ø"/>
            </a:pPr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基于</a:t>
            </a:r>
            <a:r>
              <a:rPr lang="en-US" altLang="zh-CN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BRAS</a:t>
            </a:r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的用户上网全数据采集</a:t>
            </a:r>
            <a:endParaRPr lang="en-US" altLang="zh-CN" sz="16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5487C-D9A0-4087-93C7-A3D491231178}" type="datetime1">
              <a:rPr lang="zh-CN" altLang="en-US"/>
              <a:t>2016/2/23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11027076" y="173886"/>
            <a:ext cx="1091916" cy="36979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zh-CN" altLang="en-US" sz="160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第    页</a:t>
            </a:r>
            <a:endParaRPr lang="zh-CN" altLang="en-US" sz="1800"/>
          </a:p>
        </p:txBody>
      </p:sp>
      <p:sp>
        <p:nvSpPr>
          <p:cNvPr id="8" name="灯片编号占位符 7"/>
          <p:cNvSpPr>
            <a:spLocks noGrp="1"/>
          </p:cNvSpPr>
          <p:nvPr/>
        </p:nvSpPr>
        <p:spPr>
          <a:xfrm>
            <a:off x="11176635" y="170815"/>
            <a:ext cx="4210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A909C9-518D-4FE0-81CA-3E9CD5535AF4}" type="slidenum">
              <a:rPr lang="zh-CN" altLang="en-US">
                <a:solidFill>
                  <a:srgbClr val="00B0F0"/>
                </a:solidFill>
              </a:rPr>
              <a:t>35</a:t>
            </a:fld>
            <a:endParaRPr lang="zh-CN" altLang="en-US" sz="1800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3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rAng="0" ptsTypes="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Effect>
                                      <p:cBhvr>
                                        <p:cTn id="2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06" grpId="0" bldLvl="0" animBg="1" autoUpdateAnimBg="0"/>
      <p:bldP spid="40" grpId="0" bldLvl="0" autoUpdateAnimBg="0"/>
      <p:bldP spid="41" grpId="0" bldLvl="0" animBg="1" autoUpdateAnimBg="0"/>
      <p:bldP spid="42" grpId="0" bldLvl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矩形 1"/>
          <p:cNvSpPr>
            <a:spLocks noChangeArrowheads="1"/>
          </p:cNvSpPr>
          <p:nvPr/>
        </p:nvSpPr>
        <p:spPr bwMode="auto">
          <a:xfrm>
            <a:off x="1744308" y="892"/>
            <a:ext cx="9044732" cy="676134"/>
          </a:xfrm>
          <a:prstGeom prst="rect">
            <a:avLst/>
          </a:prstGeom>
          <a:solidFill>
            <a:srgbClr val="009BD2"/>
          </a:solidFill>
          <a:ln>
            <a:noFill/>
          </a:ln>
        </p:spPr>
        <p:txBody>
          <a:bodyPr anchor="ctr"/>
          <a:lstStyle/>
          <a:p>
            <a:endParaRPr lang="zh-CN" altLang="zh-CN" sz="1800">
              <a:solidFill>
                <a:srgbClr val="FFFFFF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63495" name="直接连接符 6"/>
          <p:cNvSpPr>
            <a:spLocks noChangeShapeType="1"/>
          </p:cNvSpPr>
          <p:nvPr/>
        </p:nvSpPr>
        <p:spPr bwMode="auto">
          <a:xfrm flipH="1">
            <a:off x="1910007" y="141348"/>
            <a:ext cx="6023" cy="402327"/>
          </a:xfrm>
          <a:prstGeom prst="line">
            <a:avLst/>
          </a:prstGeom>
          <a:noFill/>
          <a:ln w="9525" cap="flat" cmpd="sng">
            <a:solidFill>
              <a:schemeClr val="bg1"/>
            </a:solidFill>
            <a:round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63497" name="TextBox 8"/>
          <p:cNvSpPr>
            <a:spLocks noChangeArrowheads="1"/>
          </p:cNvSpPr>
          <p:nvPr/>
        </p:nvSpPr>
        <p:spPr bwMode="auto">
          <a:xfrm>
            <a:off x="1964911" y="73856"/>
            <a:ext cx="5416964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可采集的数据类型</a:t>
            </a:r>
            <a:endParaRPr lang="zh-CN" altLang="en-US" sz="2800" dirty="0"/>
          </a:p>
        </p:txBody>
      </p:sp>
      <p:sp>
        <p:nvSpPr>
          <p:cNvPr id="63506" name="深色1"/>
          <p:cNvSpPr>
            <a:spLocks noChangeArrowheads="1"/>
          </p:cNvSpPr>
          <p:nvPr/>
        </p:nvSpPr>
        <p:spPr bwMode="auto">
          <a:xfrm>
            <a:off x="-4761" y="1286433"/>
            <a:ext cx="2659958" cy="4427972"/>
          </a:xfrm>
          <a:custGeom>
            <a:avLst/>
            <a:gdLst>
              <a:gd name="T0" fmla="*/ 0 w 2662394"/>
              <a:gd name="T1" fmla="*/ 0 h 4430712"/>
              <a:gd name="T2" fmla="*/ 2662394 w 2662394"/>
              <a:gd name="T3" fmla="*/ 4430712 h 4430712"/>
            </a:gdLst>
            <a:ahLst/>
            <a:cxnLst/>
            <a:rect l="T0" t="T1" r="T2" b="T3"/>
            <a:pathLst/>
          </a:custGeom>
          <a:gradFill rotWithShape="1">
            <a:gsLst>
              <a:gs pos="0">
                <a:srgbClr val="7BABFF"/>
              </a:gs>
              <a:gs pos="100000">
                <a:srgbClr val="2676FF"/>
              </a:gs>
            </a:gsLst>
            <a:lin ang="5400000" scaled="1"/>
          </a:gra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lnSpc>
                <a:spcPct val="120000"/>
              </a:lnSpc>
            </a:pPr>
            <a:endParaRPr lang="zh-CN" altLang="zh-CN" sz="1800" b="1" i="1">
              <a:solidFill>
                <a:srgbClr val="FFFFFF"/>
              </a:solidFill>
              <a:latin typeface="Calibri" pitchFamily="34" charset="0"/>
              <a:ea typeface="微软雅黑" pitchFamily="34" charset="-122"/>
              <a:sym typeface="宋体" pitchFamily="2" charset="-122"/>
            </a:endParaRPr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07" y="173887"/>
            <a:ext cx="1265149" cy="369788"/>
          </a:xfrm>
          <a:prstGeom prst="rect">
            <a:avLst/>
          </a:prstGeom>
        </p:spPr>
      </p:pic>
      <p:sp>
        <p:nvSpPr>
          <p:cNvPr id="37" name="TextBox 81"/>
          <p:cNvSpPr>
            <a:spLocks noChangeArrowheads="1"/>
          </p:cNvSpPr>
          <p:nvPr/>
        </p:nvSpPr>
        <p:spPr bwMode="auto">
          <a:xfrm>
            <a:off x="5691188" y="4416425"/>
            <a:ext cx="184150" cy="4603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endParaRPr lang="zh-CN" altLang="zh-CN">
              <a:ea typeface="微软雅黑" pitchFamily="34" charset="-122"/>
            </a:endParaRPr>
          </a:p>
        </p:txBody>
      </p:sp>
      <p:sp>
        <p:nvSpPr>
          <p:cNvPr id="38" name="矩形 6"/>
          <p:cNvSpPr>
            <a:spLocks noChangeArrowheads="1"/>
          </p:cNvSpPr>
          <p:nvPr/>
        </p:nvSpPr>
        <p:spPr bwMode="auto">
          <a:xfrm>
            <a:off x="914400" y="990600"/>
            <a:ext cx="10081895" cy="5285801"/>
          </a:xfrm>
          <a:prstGeom prst="roundRect">
            <a:avLst>
              <a:gd name="adj" fmla="val 0"/>
            </a:avLst>
          </a:prstGeom>
          <a:solidFill>
            <a:srgbClr val="F0F0F0"/>
          </a:solidFill>
          <a:ln>
            <a:noFill/>
          </a:ln>
        </p:spPr>
        <p:txBody>
          <a:bodyPr anchor="ctr"/>
          <a:lstStyle/>
          <a:p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39" name="圆角矩形 18"/>
          <p:cNvSpPr>
            <a:spLocks noChangeArrowheads="1"/>
          </p:cNvSpPr>
          <p:nvPr/>
        </p:nvSpPr>
        <p:spPr bwMode="auto">
          <a:xfrm>
            <a:off x="1083945" y="1334770"/>
            <a:ext cx="9685655" cy="4708007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7BABFF"/>
              </a:gs>
              <a:gs pos="100000">
                <a:srgbClr val="2676FF"/>
              </a:gs>
            </a:gsLst>
            <a:lin ang="5400000" scaled="1"/>
          </a:gradFill>
          <a:ln>
            <a:noFill/>
          </a:ln>
        </p:spPr>
        <p:txBody>
          <a:bodyPr anchor="ctr"/>
          <a:lstStyle/>
          <a:p>
            <a:endParaRPr lang="zh-CN" altLang="zh-CN" b="1" dirty="0">
              <a:solidFill>
                <a:srgbClr val="FFFFFF"/>
              </a:solidFill>
              <a:latin typeface="Calibri" pitchFamily="34" charset="0"/>
              <a:ea typeface="微软雅黑" pitchFamily="34" charset="-122"/>
              <a:sym typeface="Calibri" pitchFamily="34" charset="0"/>
            </a:endParaRPr>
          </a:p>
        </p:txBody>
      </p:sp>
      <p:sp>
        <p:nvSpPr>
          <p:cNvPr id="40" name="TextBox 53"/>
          <p:cNvSpPr>
            <a:spLocks noChangeAspect="1" noChangeArrowheads="1"/>
          </p:cNvSpPr>
          <p:nvPr/>
        </p:nvSpPr>
        <p:spPr bwMode="auto">
          <a:xfrm>
            <a:off x="1296988" y="822325"/>
            <a:ext cx="5448300" cy="40011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zh-CN" altLang="en-US" sz="2000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数据的分类与价值</a:t>
            </a:r>
            <a:endParaRPr lang="zh-CN" altLang="en-US" dirty="0"/>
          </a:p>
        </p:txBody>
      </p:sp>
      <p:sp>
        <p:nvSpPr>
          <p:cNvPr id="41" name="矩形 16"/>
          <p:cNvSpPr>
            <a:spLocks noChangeArrowheads="1"/>
          </p:cNvSpPr>
          <p:nvPr/>
        </p:nvSpPr>
        <p:spPr bwMode="auto">
          <a:xfrm>
            <a:off x="1101725" y="822325"/>
            <a:ext cx="98425" cy="40005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C000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5487C-D9A0-4087-93C7-A3D491231178}" type="datetime1">
              <a:rPr lang="zh-CN" altLang="en-US"/>
              <a:t>2016/2/23</a:t>
            </a:fld>
            <a:endParaRPr lang="zh-CN" altLang="en-US" sz="1800" dirty="0">
              <a:solidFill>
                <a:schemeClr val="tx1"/>
              </a:solidFill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909C9-518D-4FE0-81CA-3E9CD5535AF4}" type="slidenum">
              <a:rPr lang="zh-CN" altLang="en-US"/>
              <a:t>36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11027076" y="173886"/>
            <a:ext cx="1091916" cy="36979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zh-CN" altLang="en-US" sz="160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第    页</a:t>
            </a:r>
            <a:endParaRPr lang="zh-CN" altLang="en-US" sz="1800"/>
          </a:p>
        </p:txBody>
      </p:sp>
      <p:sp>
        <p:nvSpPr>
          <p:cNvPr id="8" name="灯片编号占位符 7"/>
          <p:cNvSpPr>
            <a:spLocks noGrp="1"/>
          </p:cNvSpPr>
          <p:nvPr/>
        </p:nvSpPr>
        <p:spPr>
          <a:xfrm>
            <a:off x="11176635" y="170815"/>
            <a:ext cx="4210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A909C9-518D-4FE0-81CA-3E9CD5535AF4}" type="slidenum">
              <a:rPr lang="zh-CN" altLang="en-US">
                <a:solidFill>
                  <a:srgbClr val="00B0F0"/>
                </a:solidFill>
              </a:rPr>
              <a:t>36</a:t>
            </a:fld>
            <a:endParaRPr lang="zh-CN" altLang="en-US" sz="1800">
              <a:solidFill>
                <a:srgbClr val="00B0F0"/>
              </a:solidFill>
            </a:endParaRPr>
          </a:p>
        </p:txBody>
      </p:sp>
      <p:sp>
        <p:nvSpPr>
          <p:cNvPr id="18" name="TextBox 81"/>
          <p:cNvSpPr>
            <a:spLocks noChangeArrowheads="1"/>
          </p:cNvSpPr>
          <p:nvPr/>
        </p:nvSpPr>
        <p:spPr bwMode="auto">
          <a:xfrm>
            <a:off x="5691188" y="4606925"/>
            <a:ext cx="184150" cy="4603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endParaRPr lang="zh-CN" altLang="zh-CN">
              <a:ea typeface="微软雅黑" pitchFamily="34" charset="-122"/>
            </a:endParaRPr>
          </a:p>
        </p:txBody>
      </p:sp>
      <p:sp>
        <p:nvSpPr>
          <p:cNvPr id="19" name="TextBox 17"/>
          <p:cNvSpPr>
            <a:spLocks noChangeArrowheads="1"/>
          </p:cNvSpPr>
          <p:nvPr/>
        </p:nvSpPr>
        <p:spPr bwMode="auto">
          <a:xfrm>
            <a:off x="1374783" y="1863167"/>
            <a:ext cx="9095015" cy="339169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140000"/>
              </a:lnSpc>
              <a:buFont typeface="Wingdings" pitchFamily="2" charset="2"/>
              <a:buChar char="p"/>
            </a:pPr>
            <a:r>
              <a:rPr lang="zh-CN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无线产品</a:t>
            </a:r>
            <a:endParaRPr lang="en-US" altLang="zh-CN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lvl="1">
              <a:lnSpc>
                <a:spcPct val="140000"/>
              </a:lnSpc>
              <a:buFont typeface="Wingdings" pitchFamily="2" charset="2"/>
              <a:buChar char="Ø"/>
            </a:pPr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用户</a:t>
            </a:r>
            <a:r>
              <a:rPr lang="en-US" altLang="zh-CN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MAC</a:t>
            </a:r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地址，用户电话号码（短信认证），终端、浏览器类型，上网地点。</a:t>
            </a:r>
            <a:endParaRPr lang="en-US" altLang="zh-CN" sz="16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lvl="1">
              <a:lnSpc>
                <a:spcPct val="140000"/>
              </a:lnSpc>
              <a:buFont typeface="Wingdings" pitchFamily="2" charset="2"/>
              <a:buChar char="Ø"/>
            </a:pPr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用户访问网页的</a:t>
            </a:r>
            <a:r>
              <a:rPr lang="en-US" altLang="zh-CN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URL</a:t>
            </a:r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，部分软件的账号（</a:t>
            </a:r>
            <a:r>
              <a:rPr lang="en-US" altLang="zh-CN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QQ</a:t>
            </a:r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等）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。</a:t>
            </a:r>
            <a:endParaRPr lang="en-US" altLang="zh-CN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>
              <a:lnSpc>
                <a:spcPct val="140000"/>
              </a:lnSpc>
              <a:buFont typeface="Wingdings" pitchFamily="2" charset="2"/>
              <a:buChar char="p"/>
            </a:pPr>
            <a:r>
              <a:rPr lang="zh-CN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物联网产品</a:t>
            </a:r>
            <a:endParaRPr lang="en-US" altLang="zh-CN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lvl="1">
              <a:lnSpc>
                <a:spcPct val="140000"/>
              </a:lnSpc>
              <a:buFont typeface="Wingdings" pitchFamily="2" charset="2"/>
              <a:buChar char="Ø"/>
            </a:pPr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船舶</a:t>
            </a:r>
            <a:r>
              <a:rPr lang="en-US" altLang="zh-CN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GPS</a:t>
            </a:r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信息，晃动，水纹气象</a:t>
            </a:r>
            <a:endParaRPr lang="en-US" altLang="zh-CN" sz="16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lvl="1">
              <a:lnSpc>
                <a:spcPct val="140000"/>
              </a:lnSpc>
              <a:buFont typeface="Wingdings" pitchFamily="2" charset="2"/>
              <a:buChar char="Ø"/>
            </a:pPr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监控布防，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冷链</a:t>
            </a:r>
            <a:endParaRPr lang="en-US" altLang="zh-CN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>
              <a:lnSpc>
                <a:spcPct val="140000"/>
              </a:lnSpc>
              <a:buFont typeface="Wingdings" pitchFamily="2" charset="2"/>
              <a:buChar char="p"/>
            </a:pPr>
            <a:r>
              <a:rPr lang="zh-CN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小区宽带云计费平台</a:t>
            </a:r>
          </a:p>
          <a:p>
            <a:pPr lvl="1">
              <a:lnSpc>
                <a:spcPct val="140000"/>
              </a:lnSpc>
              <a:buFont typeface="Wingdings" pitchFamily="2" charset="2"/>
              <a:buChar char="Ø"/>
            </a:pPr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基于</a:t>
            </a:r>
            <a:r>
              <a:rPr lang="en-US" altLang="zh-CN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BRAS</a:t>
            </a:r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可以记录用户的全业务数据</a:t>
            </a:r>
            <a:endParaRPr lang="en-US" altLang="zh-CN" sz="16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lvl="1">
              <a:lnSpc>
                <a:spcPct val="140000"/>
              </a:lnSpc>
              <a:buFont typeface="Wingdings" pitchFamily="2" charset="2"/>
              <a:buChar char="Ø"/>
            </a:pPr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基本的用户上网行为数据</a:t>
            </a:r>
            <a:endParaRPr lang="en-US" altLang="zh-CN" sz="16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3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50"/>
                            </p:stCondLst>
                            <p:childTnLst>
                              <p:par>
                                <p:cTn id="18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rAng="0" ptsTypes="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Effect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06" grpId="0" bldLvl="0" animBg="1" autoUpdateAnimBg="0"/>
      <p:bldP spid="40" grpId="0" bldLvl="0" autoUpdateAnimBg="0"/>
      <p:bldP spid="41" grpId="0" bldLvl="0" animBg="1" autoUpdateAnimBg="0"/>
      <p:bldP spid="19" grpId="0" bldLvl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矩形 1"/>
          <p:cNvSpPr>
            <a:spLocks noChangeArrowheads="1"/>
          </p:cNvSpPr>
          <p:nvPr/>
        </p:nvSpPr>
        <p:spPr bwMode="auto">
          <a:xfrm>
            <a:off x="1744308" y="892"/>
            <a:ext cx="9044732" cy="676134"/>
          </a:xfrm>
          <a:prstGeom prst="rect">
            <a:avLst/>
          </a:prstGeom>
          <a:solidFill>
            <a:srgbClr val="009BD2"/>
          </a:solidFill>
          <a:ln>
            <a:noFill/>
          </a:ln>
        </p:spPr>
        <p:txBody>
          <a:bodyPr anchor="ctr"/>
          <a:lstStyle/>
          <a:p>
            <a:endParaRPr lang="zh-CN" altLang="zh-CN" sz="1800" dirty="0">
              <a:solidFill>
                <a:srgbClr val="FFFFFF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63495" name="直接连接符 6"/>
          <p:cNvSpPr>
            <a:spLocks noChangeShapeType="1"/>
          </p:cNvSpPr>
          <p:nvPr/>
        </p:nvSpPr>
        <p:spPr bwMode="auto">
          <a:xfrm flipH="1">
            <a:off x="1910007" y="141348"/>
            <a:ext cx="6023" cy="402327"/>
          </a:xfrm>
          <a:prstGeom prst="line">
            <a:avLst/>
          </a:prstGeom>
          <a:noFill/>
          <a:ln w="9525" cap="flat" cmpd="sng">
            <a:solidFill>
              <a:schemeClr val="bg1"/>
            </a:solidFill>
            <a:round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63497" name="TextBox 8"/>
          <p:cNvSpPr>
            <a:spLocks noChangeArrowheads="1"/>
          </p:cNvSpPr>
          <p:nvPr/>
        </p:nvSpPr>
        <p:spPr bwMode="auto">
          <a:xfrm>
            <a:off x="1964911" y="73856"/>
            <a:ext cx="5416964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选择的理由</a:t>
            </a:r>
            <a:endParaRPr lang="zh-CN" altLang="en-US" sz="2800" dirty="0"/>
          </a:p>
        </p:txBody>
      </p:sp>
      <p:sp>
        <p:nvSpPr>
          <p:cNvPr id="63506" name="深色1"/>
          <p:cNvSpPr>
            <a:spLocks noChangeArrowheads="1"/>
          </p:cNvSpPr>
          <p:nvPr/>
        </p:nvSpPr>
        <p:spPr bwMode="auto">
          <a:xfrm>
            <a:off x="-4761" y="1286433"/>
            <a:ext cx="2659958" cy="4427972"/>
          </a:xfrm>
          <a:custGeom>
            <a:avLst/>
            <a:gdLst>
              <a:gd name="T0" fmla="*/ 0 w 2662394"/>
              <a:gd name="T1" fmla="*/ 0 h 4430712"/>
              <a:gd name="T2" fmla="*/ 2662394 w 2662394"/>
              <a:gd name="T3" fmla="*/ 4430712 h 4430712"/>
            </a:gdLst>
            <a:ahLst/>
            <a:cxnLst/>
            <a:rect l="T0" t="T1" r="T2" b="T3"/>
            <a:pathLst/>
          </a:custGeom>
          <a:gradFill rotWithShape="1">
            <a:gsLst>
              <a:gs pos="0">
                <a:srgbClr val="7BABFF"/>
              </a:gs>
              <a:gs pos="100000">
                <a:srgbClr val="2676FF"/>
              </a:gs>
            </a:gsLst>
            <a:lin ang="5400000" scaled="1"/>
          </a:gra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lnSpc>
                <a:spcPct val="120000"/>
              </a:lnSpc>
            </a:pPr>
            <a:endParaRPr lang="zh-CN" altLang="zh-CN" sz="1800" b="1" i="1">
              <a:solidFill>
                <a:srgbClr val="FFFFFF"/>
              </a:solidFill>
              <a:latin typeface="Calibri" pitchFamily="34" charset="0"/>
              <a:ea typeface="微软雅黑" pitchFamily="34" charset="-122"/>
              <a:sym typeface="宋体" pitchFamily="2" charset="-122"/>
            </a:endParaRPr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07" y="173887"/>
            <a:ext cx="1265149" cy="369788"/>
          </a:xfrm>
          <a:prstGeom prst="rect">
            <a:avLst/>
          </a:prstGeom>
        </p:spPr>
      </p:pic>
      <p:sp>
        <p:nvSpPr>
          <p:cNvPr id="37" name="TextBox 81"/>
          <p:cNvSpPr>
            <a:spLocks noChangeArrowheads="1"/>
          </p:cNvSpPr>
          <p:nvPr/>
        </p:nvSpPr>
        <p:spPr bwMode="auto">
          <a:xfrm>
            <a:off x="5691188" y="4654550"/>
            <a:ext cx="184150" cy="4603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endParaRPr lang="zh-CN" altLang="zh-CN">
              <a:ea typeface="微软雅黑" pitchFamily="34" charset="-122"/>
            </a:endParaRPr>
          </a:p>
        </p:txBody>
      </p:sp>
      <p:sp>
        <p:nvSpPr>
          <p:cNvPr id="38" name="矩形 6"/>
          <p:cNvSpPr>
            <a:spLocks noChangeArrowheads="1"/>
          </p:cNvSpPr>
          <p:nvPr/>
        </p:nvSpPr>
        <p:spPr bwMode="auto">
          <a:xfrm>
            <a:off x="912813" y="1009650"/>
            <a:ext cx="10082212" cy="5143500"/>
          </a:xfrm>
          <a:prstGeom prst="roundRect">
            <a:avLst>
              <a:gd name="adj" fmla="val 0"/>
            </a:avLst>
          </a:prstGeom>
          <a:solidFill>
            <a:srgbClr val="F0F0F0"/>
          </a:solidFill>
          <a:ln>
            <a:noFill/>
          </a:ln>
        </p:spPr>
        <p:txBody>
          <a:bodyPr anchor="ctr"/>
          <a:lstStyle/>
          <a:p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39" name="圆角矩形 18"/>
          <p:cNvSpPr>
            <a:spLocks noChangeArrowheads="1"/>
          </p:cNvSpPr>
          <p:nvPr/>
        </p:nvSpPr>
        <p:spPr bwMode="auto">
          <a:xfrm>
            <a:off x="1092200" y="1457325"/>
            <a:ext cx="9685338" cy="4425355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7BABFF"/>
              </a:gs>
              <a:gs pos="100000">
                <a:srgbClr val="2676FF"/>
              </a:gs>
            </a:gsLst>
            <a:lin ang="5400000" scaled="1"/>
          </a:gradFill>
          <a:ln>
            <a:noFill/>
          </a:ln>
        </p:spPr>
        <p:txBody>
          <a:bodyPr anchor="ctr"/>
          <a:lstStyle/>
          <a:p>
            <a:endParaRPr lang="zh-CN" altLang="zh-CN" b="1">
              <a:solidFill>
                <a:srgbClr val="FFFFFF"/>
              </a:solidFill>
              <a:latin typeface="Calibri" pitchFamily="34" charset="0"/>
              <a:ea typeface="微软雅黑" pitchFamily="34" charset="-122"/>
              <a:sym typeface="Calibri" pitchFamily="34" charset="0"/>
            </a:endParaRPr>
          </a:p>
        </p:txBody>
      </p:sp>
      <p:sp>
        <p:nvSpPr>
          <p:cNvPr id="40" name="TextBox 53"/>
          <p:cNvSpPr>
            <a:spLocks noChangeAspect="1" noChangeArrowheads="1"/>
          </p:cNvSpPr>
          <p:nvPr/>
        </p:nvSpPr>
        <p:spPr bwMode="auto">
          <a:xfrm>
            <a:off x="1296988" y="841375"/>
            <a:ext cx="5448300" cy="4000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zh-CN" altLang="en-US" sz="2000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为什么选择我们</a:t>
            </a:r>
            <a:endParaRPr lang="zh-CN" altLang="en-US" dirty="0"/>
          </a:p>
        </p:txBody>
      </p:sp>
      <p:sp>
        <p:nvSpPr>
          <p:cNvPr id="41" name="矩形 16"/>
          <p:cNvSpPr>
            <a:spLocks noChangeArrowheads="1"/>
          </p:cNvSpPr>
          <p:nvPr/>
        </p:nvSpPr>
        <p:spPr bwMode="auto">
          <a:xfrm>
            <a:off x="1101725" y="841375"/>
            <a:ext cx="98425" cy="40005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C000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42" name="TextBox 17"/>
          <p:cNvSpPr>
            <a:spLocks noChangeArrowheads="1"/>
          </p:cNvSpPr>
          <p:nvPr/>
        </p:nvSpPr>
        <p:spPr bwMode="auto">
          <a:xfrm>
            <a:off x="1415657" y="1826626"/>
            <a:ext cx="5626092" cy="35394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140000"/>
              </a:lnSpc>
              <a:buFont typeface="Wingdings" pitchFamily="2" charset="2"/>
              <a:buChar char="p"/>
            </a:pP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技术前瞻性：目前我们的产品，具备技术前瞻性</a:t>
            </a:r>
            <a:endParaRPr lang="en-US" altLang="zh-CN" sz="16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>
              <a:lnSpc>
                <a:spcPct val="140000"/>
              </a:lnSpc>
              <a:buFont typeface="Wingdings" pitchFamily="2" charset="2"/>
              <a:buChar char="p"/>
            </a:pP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产业链合作：我们愿意与合作伙伴一起，构建产品链，并成为产品链的一部分</a:t>
            </a:r>
            <a:endParaRPr lang="en-US" altLang="zh-CN" sz="16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>
              <a:lnSpc>
                <a:spcPct val="140000"/>
              </a:lnSpc>
              <a:buFont typeface="Wingdings" pitchFamily="2" charset="2"/>
              <a:buChar char="p"/>
            </a:pP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开放：通过持续提供更好的开发和服务来达成持续的合作，而不是通过把持关键技术来实现强制的合作</a:t>
            </a:r>
            <a:endParaRPr lang="en-US" altLang="zh-CN" sz="16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>
              <a:lnSpc>
                <a:spcPct val="140000"/>
              </a:lnSpc>
              <a:buFont typeface="Wingdings" pitchFamily="2" charset="2"/>
              <a:buChar char="p"/>
            </a:pP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快速开发：能帮助合伙伙伴快速进行产品开发和迭代</a:t>
            </a:r>
            <a:endParaRPr lang="en-US" altLang="zh-CN" sz="16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>
              <a:lnSpc>
                <a:spcPct val="140000"/>
              </a:lnSpc>
              <a:buFont typeface="Wingdings" pitchFamily="2" charset="2"/>
              <a:buChar char="p"/>
            </a:pP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合作：愿意为合作伙伴的产品和功能进行适应性开发</a:t>
            </a:r>
            <a:endParaRPr lang="en-US" altLang="zh-CN" sz="16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>
              <a:lnSpc>
                <a:spcPct val="140000"/>
              </a:lnSpc>
              <a:buFont typeface="Wingdings" pitchFamily="2" charset="2"/>
              <a:buChar char="p"/>
            </a:pPr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产品思维：我们通过提供产品和服务盈利，而不是通过自建运营平台模式盈利</a:t>
            </a:r>
            <a:endParaRPr lang="en-US" altLang="zh-CN" sz="16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marL="0" indent="0">
              <a:lnSpc>
                <a:spcPct val="140000"/>
              </a:lnSpc>
            </a:pPr>
            <a:endParaRPr lang="en-US" altLang="zh-CN" sz="16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1442" y="1888845"/>
            <a:ext cx="3389513" cy="2995892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5487C-D9A0-4087-93C7-A3D491231178}" type="datetime1">
              <a:rPr lang="zh-CN" altLang="en-US"/>
              <a:t>2016/2/23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11027076" y="173886"/>
            <a:ext cx="1091916" cy="36979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zh-CN" altLang="en-US" sz="160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第    页</a:t>
            </a:r>
            <a:endParaRPr lang="zh-CN" altLang="en-US" sz="1800"/>
          </a:p>
        </p:txBody>
      </p:sp>
      <p:sp>
        <p:nvSpPr>
          <p:cNvPr id="8" name="灯片编号占位符 7"/>
          <p:cNvSpPr>
            <a:spLocks noGrp="1"/>
          </p:cNvSpPr>
          <p:nvPr/>
        </p:nvSpPr>
        <p:spPr>
          <a:xfrm>
            <a:off x="11176635" y="170815"/>
            <a:ext cx="4210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A909C9-518D-4FE0-81CA-3E9CD5535AF4}" type="slidenum">
              <a:rPr lang="zh-CN" altLang="en-US">
                <a:solidFill>
                  <a:srgbClr val="00B0F0"/>
                </a:solidFill>
              </a:rPr>
              <a:t>37</a:t>
            </a:fld>
            <a:endParaRPr lang="zh-CN" altLang="en-US" sz="1800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3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rAng="0" ptsTypes="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Effect>
                                      <p:cBhvr>
                                        <p:cTn id="2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06" grpId="0" bldLvl="0" animBg="1" autoUpdateAnimBg="0"/>
      <p:bldP spid="40" grpId="0" bldLvl="0" autoUpdateAnimBg="0"/>
      <p:bldP spid="41" grpId="0" bldLvl="0" animBg="1" autoUpdateAnimBg="0"/>
      <p:bldP spid="42" grpId="0" bldLvl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2" name="直接连接符 91"/>
          <p:cNvCxnSpPr>
            <a:stCxn id="51" idx="2"/>
          </p:cNvCxnSpPr>
          <p:nvPr/>
        </p:nvCxnSpPr>
        <p:spPr>
          <a:xfrm flipH="1">
            <a:off x="3716739" y="2343995"/>
            <a:ext cx="27355" cy="5487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0ADAA1BF-EDF5-4B37-94C2-7ABE97CB820A}" type="datetime1">
              <a:rPr lang="zh-CN" altLang="en-US" smtClean="0"/>
              <a:t>2016/2/23</a:t>
            </a:fld>
            <a:endParaRPr lang="zh-CN" altLang="en-US" smtClean="0"/>
          </a:p>
        </p:txBody>
      </p:sp>
      <p:sp>
        <p:nvSpPr>
          <p:cNvPr id="7" name="幻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3656A7B-9554-4CE4-AD4F-6A68902B9F6A}" type="slidenum">
              <a:rPr lang="zh-CN" altLang="en-US" smtClean="0"/>
              <a:t>4</a:t>
            </a:fld>
            <a:endParaRPr lang="zh-CN" altLang="en-US" dirty="0"/>
          </a:p>
        </p:txBody>
      </p:sp>
      <p:sp>
        <p:nvSpPr>
          <p:cNvPr id="8" name="矩形 1"/>
          <p:cNvSpPr>
            <a:spLocks noChangeArrowheads="1"/>
          </p:cNvSpPr>
          <p:nvPr/>
        </p:nvSpPr>
        <p:spPr bwMode="auto">
          <a:xfrm>
            <a:off x="1744308" y="892"/>
            <a:ext cx="9044732" cy="676134"/>
          </a:xfrm>
          <a:prstGeom prst="rect">
            <a:avLst/>
          </a:prstGeom>
          <a:solidFill>
            <a:srgbClr val="009BD2"/>
          </a:solidFill>
          <a:ln>
            <a:noFill/>
          </a:ln>
        </p:spPr>
        <p:txBody>
          <a:bodyPr anchor="ctr"/>
          <a:lstStyle/>
          <a:p>
            <a:endParaRPr lang="zh-CN" altLang="zh-CN" sz="1800">
              <a:solidFill>
                <a:srgbClr val="FFFFFF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9" name="直接连接符 6"/>
          <p:cNvSpPr>
            <a:spLocks noChangeShapeType="1"/>
          </p:cNvSpPr>
          <p:nvPr/>
        </p:nvSpPr>
        <p:spPr bwMode="auto">
          <a:xfrm flipH="1">
            <a:off x="1910007" y="141348"/>
            <a:ext cx="6023" cy="402327"/>
          </a:xfrm>
          <a:prstGeom prst="line">
            <a:avLst/>
          </a:prstGeom>
          <a:noFill/>
          <a:ln w="9525" cap="flat" cmpd="sng">
            <a:solidFill>
              <a:schemeClr val="bg1"/>
            </a:solidFill>
            <a:round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0" name="TextBox 8"/>
          <p:cNvSpPr>
            <a:spLocks noChangeArrowheads="1"/>
          </p:cNvSpPr>
          <p:nvPr/>
        </p:nvSpPr>
        <p:spPr bwMode="auto">
          <a:xfrm>
            <a:off x="1964911" y="73856"/>
            <a:ext cx="4291510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云</a:t>
            </a:r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AC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平台基础架构</a:t>
            </a:r>
            <a:endParaRPr lang="zh-CN" altLang="en-US" sz="2800" dirty="0"/>
          </a:p>
        </p:txBody>
      </p:sp>
      <p:sp>
        <p:nvSpPr>
          <p:cNvPr id="11" name="深色1"/>
          <p:cNvSpPr>
            <a:spLocks noChangeArrowheads="1"/>
          </p:cNvSpPr>
          <p:nvPr/>
        </p:nvSpPr>
        <p:spPr bwMode="auto">
          <a:xfrm>
            <a:off x="-4761" y="1286433"/>
            <a:ext cx="2659958" cy="4427972"/>
          </a:xfrm>
          <a:custGeom>
            <a:avLst/>
            <a:gdLst>
              <a:gd name="T0" fmla="*/ 0 w 2662394"/>
              <a:gd name="T1" fmla="*/ 0 h 4430712"/>
              <a:gd name="T2" fmla="*/ 2662394 w 2662394"/>
              <a:gd name="T3" fmla="*/ 4430712 h 4430712"/>
            </a:gdLst>
            <a:ahLst/>
            <a:cxnLst/>
            <a:rect l="T0" t="T1" r="T2" b="T3"/>
            <a:pathLst/>
          </a:custGeom>
          <a:gradFill rotWithShape="1">
            <a:gsLst>
              <a:gs pos="0">
                <a:srgbClr val="7BABFF"/>
              </a:gs>
              <a:gs pos="100000">
                <a:srgbClr val="2676FF"/>
              </a:gs>
            </a:gsLst>
            <a:lin ang="5400000" scaled="1"/>
          </a:gra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lnSpc>
                <a:spcPct val="120000"/>
              </a:lnSpc>
            </a:pPr>
            <a:endParaRPr lang="zh-CN" altLang="zh-CN" sz="1800" b="1" i="1">
              <a:solidFill>
                <a:srgbClr val="FFFFFF"/>
              </a:solidFill>
              <a:latin typeface="Calibri" pitchFamily="34" charset="0"/>
              <a:ea typeface="微软雅黑" pitchFamily="34" charset="-122"/>
              <a:sym typeface="宋体" pitchFamily="2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07" y="173887"/>
            <a:ext cx="1265149" cy="369788"/>
          </a:xfrm>
          <a:prstGeom prst="rect">
            <a:avLst/>
          </a:prstGeom>
        </p:spPr>
      </p:pic>
      <p:sp>
        <p:nvSpPr>
          <p:cNvPr id="15" name="TextBox 53"/>
          <p:cNvSpPr>
            <a:spLocks noChangeAspect="1" noChangeArrowheads="1"/>
          </p:cNvSpPr>
          <p:nvPr/>
        </p:nvSpPr>
        <p:spPr bwMode="auto">
          <a:xfrm>
            <a:off x="1296988" y="850900"/>
            <a:ext cx="5448300" cy="40011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zh-CN" altLang="en-US" sz="2000" b="1" dirty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跨</a:t>
            </a:r>
            <a:r>
              <a:rPr lang="zh-CN" altLang="en-US" sz="2000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互联网的二层管理架构</a:t>
            </a:r>
            <a:endParaRPr lang="zh-CN" altLang="en-US" dirty="0"/>
          </a:p>
        </p:txBody>
      </p:sp>
      <p:sp>
        <p:nvSpPr>
          <p:cNvPr id="16" name="矩形 16"/>
          <p:cNvSpPr>
            <a:spLocks noChangeArrowheads="1"/>
          </p:cNvSpPr>
          <p:nvPr/>
        </p:nvSpPr>
        <p:spPr bwMode="auto">
          <a:xfrm>
            <a:off x="1101725" y="850900"/>
            <a:ext cx="98425" cy="40005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C000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17" name="日期占位符 1"/>
          <p:cNvSpPr txBox="1"/>
          <p:nvPr/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800" dirty="0">
              <a:solidFill>
                <a:schemeClr val="tx1"/>
              </a:solidFill>
            </a:endParaRPr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11027076" y="173886"/>
            <a:ext cx="1091916" cy="36979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zh-CN" altLang="en-US" sz="160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第    页</a:t>
            </a:r>
            <a:endParaRPr lang="zh-CN" altLang="en-US" sz="1800"/>
          </a:p>
        </p:txBody>
      </p:sp>
      <p:sp>
        <p:nvSpPr>
          <p:cNvPr id="19" name="灯片编号占位符 7"/>
          <p:cNvSpPr>
            <a:spLocks noGrp="1"/>
          </p:cNvSpPr>
          <p:nvPr/>
        </p:nvSpPr>
        <p:spPr>
          <a:xfrm>
            <a:off x="11176635" y="170815"/>
            <a:ext cx="4210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A909C9-518D-4FE0-81CA-3E9CD5535AF4}" type="slidenum">
              <a:rPr lang="zh-CN" altLang="en-US">
                <a:solidFill>
                  <a:srgbClr val="00B0F0"/>
                </a:solidFill>
              </a:rPr>
              <a:t>4</a:t>
            </a:fld>
            <a:endParaRPr lang="zh-CN" altLang="en-US" sz="1800">
              <a:solidFill>
                <a:srgbClr val="00B0F0"/>
              </a:solidFill>
            </a:endParaRPr>
          </a:p>
        </p:txBody>
      </p:sp>
      <p:cxnSp>
        <p:nvCxnSpPr>
          <p:cNvPr id="48" name="直接连接符 47"/>
          <p:cNvCxnSpPr/>
          <p:nvPr/>
        </p:nvCxnSpPr>
        <p:spPr>
          <a:xfrm>
            <a:off x="664569" y="2429688"/>
            <a:ext cx="6818948" cy="4124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Group 79"/>
          <p:cNvGrpSpPr/>
          <p:nvPr/>
        </p:nvGrpSpPr>
        <p:grpSpPr bwMode="auto">
          <a:xfrm>
            <a:off x="2643548" y="1428392"/>
            <a:ext cx="2201091" cy="915603"/>
            <a:chOff x="2132" y="672"/>
            <a:chExt cx="1008" cy="348"/>
          </a:xfrm>
        </p:grpSpPr>
        <p:pic>
          <p:nvPicPr>
            <p:cNvPr id="51" name="Picture 80" descr="003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2" y="768"/>
              <a:ext cx="100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52" name="Line 81"/>
            <p:cNvSpPr>
              <a:spLocks noChangeShapeType="1"/>
            </p:cNvSpPr>
            <p:nvPr/>
          </p:nvSpPr>
          <p:spPr bwMode="auto">
            <a:xfrm flipH="1">
              <a:off x="2382" y="828"/>
              <a:ext cx="35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" name="Line 82"/>
            <p:cNvSpPr>
              <a:spLocks noChangeShapeType="1"/>
            </p:cNvSpPr>
            <p:nvPr/>
          </p:nvSpPr>
          <p:spPr bwMode="auto">
            <a:xfrm flipV="1">
              <a:off x="2465" y="761"/>
              <a:ext cx="0" cy="6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4" name="Line 83"/>
            <p:cNvSpPr>
              <a:spLocks noChangeShapeType="1"/>
            </p:cNvSpPr>
            <p:nvPr/>
          </p:nvSpPr>
          <p:spPr bwMode="auto">
            <a:xfrm flipV="1">
              <a:off x="2619" y="739"/>
              <a:ext cx="0" cy="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" name="Line 84"/>
            <p:cNvSpPr>
              <a:spLocks noChangeShapeType="1"/>
            </p:cNvSpPr>
            <p:nvPr/>
          </p:nvSpPr>
          <p:spPr bwMode="auto">
            <a:xfrm>
              <a:off x="2530" y="828"/>
              <a:ext cx="0" cy="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pic>
          <p:nvPicPr>
            <p:cNvPr id="56" name="Picture 85" descr="PC Blue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6" y="678"/>
              <a:ext cx="112" cy="1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7" name="Group 86"/>
            <p:cNvGrpSpPr/>
            <p:nvPr/>
          </p:nvGrpSpPr>
          <p:grpSpPr bwMode="auto">
            <a:xfrm>
              <a:off x="2688" y="672"/>
              <a:ext cx="291" cy="307"/>
              <a:chOff x="2256" y="2419"/>
              <a:chExt cx="336" cy="355"/>
            </a:xfrm>
          </p:grpSpPr>
          <p:pic>
            <p:nvPicPr>
              <p:cNvPr id="60" name="Picture 87" descr="fuwuqi"/>
              <p:cNvPicPr>
                <a:picLocks noChangeAspect="1" noChangeArrowheads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52" y="2419"/>
                <a:ext cx="240" cy="31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61" name="Group 88"/>
              <p:cNvGrpSpPr/>
              <p:nvPr/>
            </p:nvGrpSpPr>
            <p:grpSpPr bwMode="auto">
              <a:xfrm>
                <a:off x="2256" y="2544"/>
                <a:ext cx="211" cy="230"/>
                <a:chOff x="4896" y="1968"/>
                <a:chExt cx="672" cy="651"/>
              </a:xfrm>
            </p:grpSpPr>
            <p:pic>
              <p:nvPicPr>
                <p:cNvPr id="62" name="Picture 89" descr="整套电脑-2"/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896" y="1968"/>
                  <a:ext cx="672" cy="65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graphicFrame>
              <p:nvGraphicFramePr>
                <p:cNvPr id="63" name="Object 90"/>
                <p:cNvGraphicFramePr>
                  <a:graphicFrameLocks noChangeAspect="1"/>
                </p:cNvGraphicFramePr>
                <p:nvPr/>
              </p:nvGraphicFramePr>
              <p:xfrm>
                <a:off x="5056" y="2076"/>
                <a:ext cx="328" cy="23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216" name="BMP 图象" r:id="rId8" imgW="5715000" imgH="3933825" progId="Paint.Picture">
                        <p:embed/>
                      </p:oleObj>
                    </mc:Choice>
                    <mc:Fallback>
                      <p:oleObj name="BMP 图象" r:id="rId8" imgW="5715000" imgH="3933825" progId="Paint.Picture">
                        <p:embed/>
                        <p:pic>
                          <p:nvPicPr>
                            <p:cNvPr id="0" name="图片 1061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9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056" y="2076"/>
                              <a:ext cx="328" cy="236"/>
                            </a:xfrm>
                            <a:prstGeom prst="rect">
                              <a:avLst/>
                            </a:prstGeom>
                            <a:solidFill>
                              <a:schemeClr val="bg1"/>
                            </a:solidFill>
                            <a:ln>
                              <a:noFill/>
                            </a:ln>
                            <a:effectLst/>
                            <a:extLst>
                              <a:ext uri="{91240B29-F687-4F45-9708-019B960494DF}">
                                <a14:hiddenLine xmlns:a14="http://schemas.microsoft.com/office/drawing/2010/main" w="12700">
                                  <a:solidFill>
                                    <a:srgbClr val="FF00FF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  <p:pic>
          <p:nvPicPr>
            <p:cNvPr id="58" name="Picture 91" descr="PC Blue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6" y="672"/>
              <a:ext cx="112" cy="1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" name="Picture 92" descr="PC Blue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8" y="864"/>
              <a:ext cx="112" cy="1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4" name="Group 2"/>
          <p:cNvGrpSpPr/>
          <p:nvPr/>
        </p:nvGrpSpPr>
        <p:grpSpPr bwMode="auto">
          <a:xfrm>
            <a:off x="2552152" y="2630715"/>
            <a:ext cx="2802921" cy="1247775"/>
            <a:chOff x="2832" y="2832"/>
            <a:chExt cx="1680" cy="917"/>
          </a:xfrm>
        </p:grpSpPr>
        <p:sp>
          <p:nvSpPr>
            <p:cNvPr id="65" name="Oval 3"/>
            <p:cNvSpPr>
              <a:spLocks noChangeArrowheads="1"/>
            </p:cNvSpPr>
            <p:nvPr/>
          </p:nvSpPr>
          <p:spPr bwMode="auto">
            <a:xfrm>
              <a:off x="2832" y="2976"/>
              <a:ext cx="1680" cy="773"/>
            </a:xfrm>
            <a:prstGeom prst="ellipse">
              <a:avLst/>
            </a:prstGeom>
            <a:gradFill rotWithShape="0">
              <a:gsLst>
                <a:gs pos="0">
                  <a:srgbClr val="336699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pic>
          <p:nvPicPr>
            <p:cNvPr id="66" name="Picture 4" descr="图形1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0" y="2832"/>
              <a:ext cx="1367" cy="6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7" name="文本框 66"/>
          <p:cNvSpPr txBox="1"/>
          <p:nvPr/>
        </p:nvSpPr>
        <p:spPr>
          <a:xfrm>
            <a:off x="3174260" y="2790651"/>
            <a:ext cx="12890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chemeClr val="bg1"/>
                </a:solidFill>
              </a:rPr>
              <a:t>Internet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graphicFrame>
        <p:nvGraphicFramePr>
          <p:cNvPr id="69" name="Object 72"/>
          <p:cNvGraphicFramePr>
            <a:graphicFrameLocks noChangeAspect="1"/>
          </p:cNvGraphicFramePr>
          <p:nvPr/>
        </p:nvGraphicFramePr>
        <p:xfrm>
          <a:off x="654176" y="4318972"/>
          <a:ext cx="1570530" cy="239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7" name="CorelDRAW" r:id="rId11" imgW="3054985" imgH="1969770" progId="CorelDRAW.Graphic.9">
                  <p:embed/>
                </p:oleObj>
              </mc:Choice>
              <mc:Fallback>
                <p:oleObj name="CorelDRAW" r:id="rId11" imgW="3054985" imgH="1969770" progId="CorelDRAW.Graphic.9">
                  <p:embed/>
                  <p:pic>
                    <p:nvPicPr>
                      <p:cNvPr id="0" name="图片 10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176" y="4318972"/>
                        <a:ext cx="1570530" cy="2398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0" name="图片 6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590903" y="4158460"/>
            <a:ext cx="562053" cy="485843"/>
          </a:xfrm>
          <a:prstGeom prst="rect">
            <a:avLst/>
          </a:prstGeom>
        </p:spPr>
      </p:pic>
      <p:pic>
        <p:nvPicPr>
          <p:cNvPr id="71" name="图片 7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327304" y="4139408"/>
            <a:ext cx="600159" cy="504895"/>
          </a:xfrm>
          <a:prstGeom prst="rect">
            <a:avLst/>
          </a:prstGeom>
        </p:spPr>
      </p:pic>
      <p:pic>
        <p:nvPicPr>
          <p:cNvPr id="72" name="图片 7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70662" y="1431282"/>
            <a:ext cx="647790" cy="628738"/>
          </a:xfrm>
          <a:prstGeom prst="rect">
            <a:avLst/>
          </a:prstGeom>
        </p:spPr>
      </p:pic>
      <p:pic>
        <p:nvPicPr>
          <p:cNvPr id="73" name="图片 7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153497" y="4216041"/>
            <a:ext cx="1390844" cy="390580"/>
          </a:xfrm>
          <a:prstGeom prst="rect">
            <a:avLst/>
          </a:prstGeom>
        </p:spPr>
      </p:pic>
      <p:pic>
        <p:nvPicPr>
          <p:cNvPr id="74" name="图片 7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11224" y="5218496"/>
            <a:ext cx="371527" cy="552527"/>
          </a:xfrm>
          <a:prstGeom prst="rect">
            <a:avLst/>
          </a:prstGeom>
        </p:spPr>
      </p:pic>
      <p:pic>
        <p:nvPicPr>
          <p:cNvPr id="75" name="图片 7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556884" y="5187575"/>
            <a:ext cx="905001" cy="562053"/>
          </a:xfrm>
          <a:prstGeom prst="rect">
            <a:avLst/>
          </a:prstGeom>
        </p:spPr>
      </p:pic>
      <p:pic>
        <p:nvPicPr>
          <p:cNvPr id="76" name="图片 7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30558" y="4205329"/>
            <a:ext cx="1455667" cy="391075"/>
          </a:xfrm>
          <a:prstGeom prst="rect">
            <a:avLst/>
          </a:prstGeom>
        </p:spPr>
      </p:pic>
      <p:cxnSp>
        <p:nvCxnSpPr>
          <p:cNvPr id="77" name="直接连接符 76"/>
          <p:cNvCxnSpPr/>
          <p:nvPr/>
        </p:nvCxnSpPr>
        <p:spPr>
          <a:xfrm flipV="1">
            <a:off x="609441" y="5091548"/>
            <a:ext cx="6849675" cy="2045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文本框 78"/>
          <p:cNvSpPr txBox="1"/>
          <p:nvPr/>
        </p:nvSpPr>
        <p:spPr>
          <a:xfrm>
            <a:off x="1093975" y="4558781"/>
            <a:ext cx="6306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NAC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2651467" y="4567264"/>
            <a:ext cx="4539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AP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1" name="文本框 80"/>
          <p:cNvSpPr txBox="1"/>
          <p:nvPr/>
        </p:nvSpPr>
        <p:spPr>
          <a:xfrm>
            <a:off x="3407368" y="4560353"/>
            <a:ext cx="4539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AP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2" name="文本框 81"/>
          <p:cNvSpPr txBox="1"/>
          <p:nvPr/>
        </p:nvSpPr>
        <p:spPr>
          <a:xfrm>
            <a:off x="4354363" y="4563066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路由器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3" name="文本框 82"/>
          <p:cNvSpPr txBox="1"/>
          <p:nvPr/>
        </p:nvSpPr>
        <p:spPr>
          <a:xfrm>
            <a:off x="6019809" y="4558781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交换机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4" name="文本框 83"/>
          <p:cNvSpPr txBox="1"/>
          <p:nvPr/>
        </p:nvSpPr>
        <p:spPr>
          <a:xfrm>
            <a:off x="576529" y="5696636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无线上网终端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5" name="文本框 84"/>
          <p:cNvSpPr txBox="1"/>
          <p:nvPr/>
        </p:nvSpPr>
        <p:spPr>
          <a:xfrm>
            <a:off x="2300967" y="5720130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latin typeface="微软雅黑" pitchFamily="34" charset="-122"/>
                <a:ea typeface="微软雅黑" pitchFamily="34" charset="-122"/>
              </a:rPr>
              <a:t>有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线上网终端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6" name="文本框 85"/>
          <p:cNvSpPr txBox="1"/>
          <p:nvPr/>
        </p:nvSpPr>
        <p:spPr>
          <a:xfrm>
            <a:off x="761588" y="2892720"/>
            <a:ext cx="18278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跨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NAT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，跨互联网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7" name="文本框 86"/>
          <p:cNvSpPr txBox="1"/>
          <p:nvPr/>
        </p:nvSpPr>
        <p:spPr>
          <a:xfrm>
            <a:off x="775299" y="1607675"/>
            <a:ext cx="10794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云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AC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平台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8" name="文本框 87"/>
          <p:cNvSpPr txBox="1"/>
          <p:nvPr/>
        </p:nvSpPr>
        <p:spPr>
          <a:xfrm>
            <a:off x="5007857" y="2046304"/>
            <a:ext cx="25173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微信</a:t>
            </a:r>
            <a:r>
              <a:rPr lang="en-US" altLang="zh-CN" sz="1200" dirty="0" smtClean="0">
                <a:latin typeface="微软雅黑" pitchFamily="34" charset="-122"/>
                <a:ea typeface="微软雅黑" pitchFamily="34" charset="-122"/>
              </a:rPr>
              <a:t>/APP</a:t>
            </a: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等第三方服务器</a:t>
            </a:r>
            <a:endParaRPr lang="zh-CN" altLang="en-US" sz="1200" dirty="0"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94" name="直接连接符 93"/>
          <p:cNvCxnSpPr/>
          <p:nvPr/>
        </p:nvCxnSpPr>
        <p:spPr>
          <a:xfrm flipH="1">
            <a:off x="1777508" y="3496277"/>
            <a:ext cx="1629860" cy="811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接连接符 95"/>
          <p:cNvCxnSpPr>
            <a:stCxn id="70" idx="0"/>
          </p:cNvCxnSpPr>
          <p:nvPr/>
        </p:nvCxnSpPr>
        <p:spPr>
          <a:xfrm flipV="1">
            <a:off x="2871930" y="3496277"/>
            <a:ext cx="595713" cy="6621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直接连接符 98"/>
          <p:cNvCxnSpPr>
            <a:stCxn id="71" idx="0"/>
          </p:cNvCxnSpPr>
          <p:nvPr/>
        </p:nvCxnSpPr>
        <p:spPr>
          <a:xfrm flipV="1">
            <a:off x="3627384" y="3483855"/>
            <a:ext cx="39431" cy="6555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直接连接符 100"/>
          <p:cNvCxnSpPr>
            <a:stCxn id="73" idx="0"/>
          </p:cNvCxnSpPr>
          <p:nvPr/>
        </p:nvCxnSpPr>
        <p:spPr>
          <a:xfrm flipH="1" flipV="1">
            <a:off x="4045776" y="3480971"/>
            <a:ext cx="803143" cy="7350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接连接符 102"/>
          <p:cNvCxnSpPr>
            <a:stCxn id="76" idx="0"/>
          </p:cNvCxnSpPr>
          <p:nvPr/>
        </p:nvCxnSpPr>
        <p:spPr>
          <a:xfrm flipH="1" flipV="1">
            <a:off x="4147419" y="3496277"/>
            <a:ext cx="2310973" cy="7090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直接连接符 104"/>
          <p:cNvCxnSpPr/>
          <p:nvPr/>
        </p:nvCxnSpPr>
        <p:spPr>
          <a:xfrm flipV="1">
            <a:off x="4753232" y="2278181"/>
            <a:ext cx="875000" cy="5484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矩形 106"/>
          <p:cNvSpPr/>
          <p:nvPr/>
        </p:nvSpPr>
        <p:spPr>
          <a:xfrm>
            <a:off x="7475476" y="1286433"/>
            <a:ext cx="4122164" cy="49939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u"/>
            </a:pP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    蓝海卓越云</a:t>
            </a:r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AC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平台，提供了超越传统管理方式的，跨互联网架构的二层管理架构。</a:t>
            </a:r>
            <a:endParaRPr lang="en-US" altLang="zh-CN" sz="1400" dirty="0" smtClean="0">
              <a:latin typeface="微软雅黑" pitchFamily="34" charset="-122"/>
              <a:ea typeface="微软雅黑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u"/>
            </a:pP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    云</a:t>
            </a:r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AC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是一套基于云端的，对异构网元进行管理的平台，以云</a:t>
            </a:r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AC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为中心，可以实现对</a:t>
            </a:r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AC/AP/NAC/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交换机、路由器等设备的跨地域，跨网络协同组网。还能实现对物联网的管理</a:t>
            </a:r>
            <a:endParaRPr lang="en-US" altLang="zh-CN" sz="1400" dirty="0" smtClean="0">
              <a:latin typeface="微软雅黑" pitchFamily="34" charset="-122"/>
              <a:ea typeface="微软雅黑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u"/>
            </a:pP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   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云</a:t>
            </a:r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AC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提供核心管理部分，本地设备提供本地转发服务，单</a:t>
            </a:r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AC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平台可提供超过</a:t>
            </a:r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万数量级的网络终端管理。通过分布式部署，可以构建近乎无限量的网络设备数量管理平台。</a:t>
            </a:r>
            <a:endParaRPr lang="en-US" altLang="zh-CN" sz="1400" dirty="0" smtClean="0">
              <a:latin typeface="微软雅黑" pitchFamily="34" charset="-122"/>
              <a:ea typeface="微软雅黑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u"/>
            </a:pP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通过独有的</a:t>
            </a:r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NSWMP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管理协议，即使云平台故障或是网络无法访问，终端的</a:t>
            </a:r>
            <a:r>
              <a:rPr lang="en-US" altLang="zh-CN" sz="1400" dirty="0" smtClean="0">
                <a:latin typeface="微软雅黑" pitchFamily="34" charset="-122"/>
                <a:ea typeface="微软雅黑" pitchFamily="34" charset="-122"/>
              </a:rPr>
              <a:t>AC/AP</a:t>
            </a: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等网元设备依然可以正常工作，即使网元设备重启，也能启用最后一次的正确配置，最大限度的保证用户的网络可用性。</a:t>
            </a:r>
            <a:endParaRPr lang="en-US" altLang="zh-CN" sz="1400" dirty="0" smtClean="0"/>
          </a:p>
        </p:txBody>
      </p:sp>
      <p:cxnSp>
        <p:nvCxnSpPr>
          <p:cNvPr id="122" name="直接连接符 121"/>
          <p:cNvCxnSpPr/>
          <p:nvPr/>
        </p:nvCxnSpPr>
        <p:spPr>
          <a:xfrm>
            <a:off x="668159" y="3740690"/>
            <a:ext cx="6807317" cy="2967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3" name="图片 122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835403" y="5187575"/>
            <a:ext cx="1279928" cy="877527"/>
          </a:xfrm>
          <a:prstGeom prst="rect">
            <a:avLst/>
          </a:prstGeom>
        </p:spPr>
      </p:pic>
      <p:sp>
        <p:nvSpPr>
          <p:cNvPr id="124" name="文本框 123"/>
          <p:cNvSpPr txBox="1"/>
          <p:nvPr/>
        </p:nvSpPr>
        <p:spPr>
          <a:xfrm>
            <a:off x="6128125" y="5349424"/>
            <a:ext cx="9361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ZIGBEE</a:t>
            </a:r>
          </a:p>
          <a:p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物联网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 autoUpdateAnimBg="0"/>
      <p:bldP spid="15" grpId="0" bldLvl="0" autoUpdateAnimBg="0"/>
      <p:bldP spid="16" grpId="0" bldLvl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  <a14:imgEffect>
                      <a14:colorTemperature colorTemp="88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28235" y="2134915"/>
            <a:ext cx="9545051" cy="427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矩形 1"/>
          <p:cNvSpPr>
            <a:spLocks noChangeArrowheads="1"/>
          </p:cNvSpPr>
          <p:nvPr/>
        </p:nvSpPr>
        <p:spPr bwMode="auto">
          <a:xfrm>
            <a:off x="1744308" y="892"/>
            <a:ext cx="9044732" cy="676134"/>
          </a:xfrm>
          <a:prstGeom prst="rect">
            <a:avLst/>
          </a:prstGeom>
          <a:solidFill>
            <a:srgbClr val="009BD2"/>
          </a:solidFill>
          <a:ln>
            <a:noFill/>
          </a:ln>
        </p:spPr>
        <p:txBody>
          <a:bodyPr anchor="ctr"/>
          <a:lstStyle/>
          <a:p>
            <a:endParaRPr lang="zh-CN" altLang="zh-CN" sz="1800">
              <a:solidFill>
                <a:srgbClr val="FFFFFF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23" name="直接连接符 6"/>
          <p:cNvSpPr>
            <a:spLocks noChangeShapeType="1"/>
          </p:cNvSpPr>
          <p:nvPr/>
        </p:nvSpPr>
        <p:spPr bwMode="auto">
          <a:xfrm flipH="1">
            <a:off x="1910007" y="141348"/>
            <a:ext cx="6023" cy="402327"/>
          </a:xfrm>
          <a:prstGeom prst="line">
            <a:avLst/>
          </a:prstGeom>
          <a:noFill/>
          <a:ln w="9525" cap="flat" cmpd="sng">
            <a:solidFill>
              <a:schemeClr val="bg1"/>
            </a:solidFill>
            <a:round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24" name="TextBox 8"/>
          <p:cNvSpPr>
            <a:spLocks noChangeArrowheads="1"/>
          </p:cNvSpPr>
          <p:nvPr/>
        </p:nvSpPr>
        <p:spPr bwMode="auto">
          <a:xfrm>
            <a:off x="1964911" y="73856"/>
            <a:ext cx="4677190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跨地域、跨协议部署</a:t>
            </a:r>
            <a:endParaRPr lang="zh-CN" altLang="en-US" sz="2800" dirty="0"/>
          </a:p>
        </p:txBody>
      </p:sp>
      <p:sp>
        <p:nvSpPr>
          <p:cNvPr id="25" name="深色1"/>
          <p:cNvSpPr>
            <a:spLocks noChangeArrowheads="1"/>
          </p:cNvSpPr>
          <p:nvPr/>
        </p:nvSpPr>
        <p:spPr bwMode="auto">
          <a:xfrm>
            <a:off x="214314" y="1104823"/>
            <a:ext cx="2659958" cy="4427972"/>
          </a:xfrm>
          <a:custGeom>
            <a:avLst/>
            <a:gdLst>
              <a:gd name="T0" fmla="*/ 0 w 2662394"/>
              <a:gd name="T1" fmla="*/ 0 h 4430712"/>
              <a:gd name="T2" fmla="*/ 2662394 w 2662394"/>
              <a:gd name="T3" fmla="*/ 4430712 h 4430712"/>
            </a:gdLst>
            <a:ahLst/>
            <a:cxnLst/>
            <a:rect l="T0" t="T1" r="T2" b="T3"/>
            <a:pathLst/>
          </a:custGeom>
          <a:gradFill rotWithShape="1">
            <a:gsLst>
              <a:gs pos="0">
                <a:srgbClr val="7BABFF"/>
              </a:gs>
              <a:gs pos="100000">
                <a:srgbClr val="2676FF"/>
              </a:gs>
            </a:gsLst>
            <a:lin ang="5400000" scaled="1"/>
          </a:gra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lnSpc>
                <a:spcPct val="120000"/>
              </a:lnSpc>
            </a:pPr>
            <a:endParaRPr lang="zh-CN" altLang="zh-CN" sz="1800" b="1" i="1">
              <a:solidFill>
                <a:srgbClr val="FFFFFF"/>
              </a:solidFill>
              <a:latin typeface="Calibri" pitchFamily="34" charset="0"/>
              <a:ea typeface="微软雅黑" pitchFamily="34" charset="-122"/>
              <a:sym typeface="宋体" pitchFamily="2" charset="-122"/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07" y="173887"/>
            <a:ext cx="1265149" cy="369788"/>
          </a:xfrm>
          <a:prstGeom prst="rect">
            <a:avLst/>
          </a:prstGeom>
        </p:spPr>
      </p:pic>
      <p:sp>
        <p:nvSpPr>
          <p:cNvPr id="30" name="TextBox 53"/>
          <p:cNvSpPr>
            <a:spLocks noChangeAspect="1" noChangeArrowheads="1"/>
          </p:cNvSpPr>
          <p:nvPr/>
        </p:nvSpPr>
        <p:spPr bwMode="auto">
          <a:xfrm>
            <a:off x="1096963" y="850900"/>
            <a:ext cx="5448300" cy="40011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zh-CN" altLang="en-US" sz="2000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分布式管理平台管理多种异构被管理节点</a:t>
            </a:r>
            <a:endParaRPr lang="zh-CN" altLang="en-US" dirty="0"/>
          </a:p>
        </p:txBody>
      </p:sp>
      <p:sp>
        <p:nvSpPr>
          <p:cNvPr id="31" name="矩形 16"/>
          <p:cNvSpPr>
            <a:spLocks noChangeArrowheads="1"/>
          </p:cNvSpPr>
          <p:nvPr/>
        </p:nvSpPr>
        <p:spPr bwMode="auto">
          <a:xfrm>
            <a:off x="901700" y="850900"/>
            <a:ext cx="98425" cy="40005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C000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34" name="矩形 33"/>
          <p:cNvSpPr>
            <a:spLocks noChangeArrowheads="1"/>
          </p:cNvSpPr>
          <p:nvPr/>
        </p:nvSpPr>
        <p:spPr bwMode="auto">
          <a:xfrm>
            <a:off x="11027076" y="173886"/>
            <a:ext cx="1091916" cy="36979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zh-CN" altLang="en-US" sz="160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第    页</a:t>
            </a:r>
            <a:endParaRPr lang="zh-CN" altLang="en-US" sz="1800"/>
          </a:p>
        </p:txBody>
      </p:sp>
      <p:sp>
        <p:nvSpPr>
          <p:cNvPr id="35" name="灯片编号占位符 7"/>
          <p:cNvSpPr>
            <a:spLocks noGrp="1"/>
          </p:cNvSpPr>
          <p:nvPr/>
        </p:nvSpPr>
        <p:spPr>
          <a:xfrm>
            <a:off x="11176635" y="170815"/>
            <a:ext cx="4210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A909C9-518D-4FE0-81CA-3E9CD5535AF4}" type="slidenum">
              <a:rPr lang="zh-CN" altLang="en-US">
                <a:solidFill>
                  <a:srgbClr val="00B0F0"/>
                </a:solidFill>
              </a:rPr>
              <a:t>5</a:t>
            </a:fld>
            <a:endParaRPr lang="zh-CN" altLang="en-US" sz="1800">
              <a:solidFill>
                <a:srgbClr val="00B0F0"/>
              </a:solidFill>
            </a:endParaRPr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2802" y="3181896"/>
            <a:ext cx="495300" cy="482600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08654" y="4608982"/>
            <a:ext cx="1168400" cy="520700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83670" y="3327783"/>
            <a:ext cx="749300" cy="482600"/>
          </a:xfrm>
          <a:prstGeom prst="rect">
            <a:avLst/>
          </a:prstGeom>
        </p:spPr>
      </p:pic>
      <p:pic>
        <p:nvPicPr>
          <p:cNvPr id="43" name="图片 4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76327" y="2476962"/>
            <a:ext cx="1041400" cy="635000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22021" y="2906837"/>
            <a:ext cx="1041400" cy="635000"/>
          </a:xfrm>
          <a:prstGeom prst="rect">
            <a:avLst/>
          </a:prstGeom>
        </p:spPr>
      </p:pic>
      <p:sp>
        <p:nvSpPr>
          <p:cNvPr id="48" name="矩形 6"/>
          <p:cNvSpPr>
            <a:spLocks noChangeArrowheads="1"/>
          </p:cNvSpPr>
          <p:nvPr/>
        </p:nvSpPr>
        <p:spPr bwMode="auto">
          <a:xfrm>
            <a:off x="8433435" y="985520"/>
            <a:ext cx="3198495" cy="1447165"/>
          </a:xfrm>
          <a:prstGeom prst="cloudCallout">
            <a:avLst>
              <a:gd name="adj1" fmla="val -68273"/>
              <a:gd name="adj2" fmla="val 83875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anchor="ctr"/>
          <a:lstStyle/>
          <a:p>
            <a:endParaRPr lang="zh-CN" altLang="zh-CN" dirty="0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9150350" y="1296670"/>
            <a:ext cx="188087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 smtClean="0"/>
              <a:t>分布式管理平台</a:t>
            </a:r>
            <a:endParaRPr kumimoji="1" lang="en-US" altLang="zh-CN" dirty="0" smtClean="0"/>
          </a:p>
          <a:p>
            <a:r>
              <a:rPr kumimoji="1" lang="zh-CN" altLang="en-US" dirty="0" smtClean="0"/>
              <a:t>对所有节点统一管理</a:t>
            </a:r>
            <a:endParaRPr kumimoji="1" lang="zh-CN" altLang="en-US" dirty="0"/>
          </a:p>
        </p:txBody>
      </p:sp>
      <p:sp>
        <p:nvSpPr>
          <p:cNvPr id="61" name="矩形 6"/>
          <p:cNvSpPr>
            <a:spLocks noChangeArrowheads="1"/>
          </p:cNvSpPr>
          <p:nvPr/>
        </p:nvSpPr>
        <p:spPr bwMode="auto">
          <a:xfrm>
            <a:off x="2033359" y="2729231"/>
            <a:ext cx="1673912" cy="786385"/>
          </a:xfrm>
          <a:prstGeom prst="cloudCallout">
            <a:avLst>
              <a:gd name="adj1" fmla="val -106174"/>
              <a:gd name="adj2" fmla="val -121748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anchor="ctr"/>
          <a:lstStyle/>
          <a:p>
            <a:r>
              <a:rPr lang="zh-CN" altLang="en-US" sz="1600" dirty="0" smtClean="0">
                <a:latin typeface="宋体" pitchFamily="2" charset="-122"/>
                <a:sym typeface="宋体" pitchFamily="2" charset="-122"/>
              </a:rPr>
              <a:t> 物联网（美国</a:t>
            </a:r>
            <a:r>
              <a:rPr lang="zh-CN" altLang="en-US" dirty="0" smtClean="0">
                <a:latin typeface="宋体" pitchFamily="2" charset="-122"/>
                <a:sym typeface="宋体" pitchFamily="2" charset="-122"/>
              </a:rPr>
              <a:t>）</a:t>
            </a:r>
            <a:endParaRPr lang="zh-CN" altLang="zh-CN" dirty="0">
              <a:latin typeface="宋体" pitchFamily="2" charset="-122"/>
              <a:sym typeface="宋体" pitchFamily="2" charset="-122"/>
            </a:endParaRPr>
          </a:p>
        </p:txBody>
      </p:sp>
      <p:pic>
        <p:nvPicPr>
          <p:cNvPr id="62" name="图片 6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77800" y="2666513"/>
            <a:ext cx="584200" cy="355600"/>
          </a:xfrm>
          <a:prstGeom prst="rect">
            <a:avLst/>
          </a:prstGeom>
        </p:spPr>
      </p:pic>
      <p:sp>
        <p:nvSpPr>
          <p:cNvPr id="63" name="矩形 6"/>
          <p:cNvSpPr>
            <a:spLocks noChangeArrowheads="1"/>
          </p:cNvSpPr>
          <p:nvPr/>
        </p:nvSpPr>
        <p:spPr bwMode="auto">
          <a:xfrm>
            <a:off x="5514434" y="1759039"/>
            <a:ext cx="1823625" cy="786385"/>
          </a:xfrm>
          <a:prstGeom prst="cloudCallout">
            <a:avLst>
              <a:gd name="adj1" fmla="val -16290"/>
              <a:gd name="adj2" fmla="val 139835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anchor="ctr"/>
          <a:lstStyle/>
          <a:p>
            <a:r>
              <a:rPr lang="zh-CN" altLang="en-US" sz="1600" dirty="0" smtClean="0">
                <a:latin typeface="宋体" pitchFamily="2" charset="-122"/>
                <a:sym typeface="宋体" pitchFamily="2" charset="-122"/>
              </a:rPr>
              <a:t>物联网（俄罗斯）</a:t>
            </a:r>
            <a:endParaRPr lang="zh-CN" altLang="zh-CN" sz="1600" dirty="0">
              <a:latin typeface="宋体" pitchFamily="2" charset="-122"/>
              <a:sym typeface="宋体" pitchFamily="2" charset="-122"/>
            </a:endParaRPr>
          </a:p>
        </p:txBody>
      </p:sp>
      <p:pic>
        <p:nvPicPr>
          <p:cNvPr id="64" name="图片 6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24822" y="2358996"/>
            <a:ext cx="584200" cy="355600"/>
          </a:xfrm>
          <a:prstGeom prst="rect">
            <a:avLst/>
          </a:prstGeom>
        </p:spPr>
      </p:pic>
      <p:sp>
        <p:nvSpPr>
          <p:cNvPr id="65" name="矩形 6"/>
          <p:cNvSpPr>
            <a:spLocks noChangeArrowheads="1"/>
          </p:cNvSpPr>
          <p:nvPr/>
        </p:nvSpPr>
        <p:spPr bwMode="auto">
          <a:xfrm>
            <a:off x="3613939" y="3105009"/>
            <a:ext cx="1673912" cy="786385"/>
          </a:xfrm>
          <a:prstGeom prst="cloudCallout">
            <a:avLst>
              <a:gd name="adj1" fmla="val 44733"/>
              <a:gd name="adj2" fmla="val -116482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anchor="ctr"/>
          <a:lstStyle/>
          <a:p>
            <a:r>
              <a:rPr lang="zh-CN" altLang="en-US" sz="1600" dirty="0" smtClean="0">
                <a:latin typeface="宋体" pitchFamily="2" charset="-122"/>
                <a:sym typeface="宋体" pitchFamily="2" charset="-122"/>
              </a:rPr>
              <a:t>物联网（法国）</a:t>
            </a:r>
            <a:endParaRPr lang="zh-CN" altLang="zh-CN" sz="1600" dirty="0">
              <a:latin typeface="宋体" pitchFamily="2" charset="-122"/>
              <a:sym typeface="宋体" pitchFamily="2" charset="-122"/>
            </a:endParaRPr>
          </a:p>
        </p:txBody>
      </p:sp>
      <p:pic>
        <p:nvPicPr>
          <p:cNvPr id="66" name="图片 6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35058" y="2959457"/>
            <a:ext cx="584200" cy="355600"/>
          </a:xfrm>
          <a:prstGeom prst="rect">
            <a:avLst/>
          </a:prstGeom>
        </p:spPr>
      </p:pic>
      <p:pic>
        <p:nvPicPr>
          <p:cNvPr id="68" name="图片 6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24745" y="1899920"/>
            <a:ext cx="273685" cy="339725"/>
          </a:xfrm>
          <a:prstGeom prst="rect">
            <a:avLst/>
          </a:prstGeom>
        </p:spPr>
      </p:pic>
      <p:pic>
        <p:nvPicPr>
          <p:cNvPr id="69" name="图片 6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96020" y="1264920"/>
            <a:ext cx="273685" cy="339725"/>
          </a:xfrm>
          <a:prstGeom prst="rect">
            <a:avLst/>
          </a:prstGeom>
        </p:spPr>
      </p:pic>
      <p:pic>
        <p:nvPicPr>
          <p:cNvPr id="70" name="图片 6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60100" y="1016635"/>
            <a:ext cx="273685" cy="339725"/>
          </a:xfrm>
          <a:prstGeom prst="rect">
            <a:avLst/>
          </a:prstGeom>
        </p:spPr>
      </p:pic>
      <p:pic>
        <p:nvPicPr>
          <p:cNvPr id="72" name="图片 7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805795" y="1863090"/>
            <a:ext cx="273685" cy="33972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6892819" y="3478893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latin typeface="微软雅黑" pitchFamily="34" charset="-122"/>
                <a:ea typeface="微软雅黑" pitchFamily="34" charset="-122"/>
              </a:rPr>
              <a:t>北京</a:t>
            </a:r>
          </a:p>
        </p:txBody>
      </p:sp>
      <p:sp>
        <p:nvSpPr>
          <p:cNvPr id="46" name="文本框 45"/>
          <p:cNvSpPr txBox="1"/>
          <p:nvPr/>
        </p:nvSpPr>
        <p:spPr>
          <a:xfrm>
            <a:off x="7623047" y="3020196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长春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6090183" y="3726853"/>
            <a:ext cx="589280" cy="3524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latin typeface="微软雅黑" pitchFamily="34" charset="-122"/>
                <a:ea typeface="微软雅黑" pitchFamily="34" charset="-122"/>
              </a:rPr>
              <a:t>西安</a:t>
            </a:r>
          </a:p>
        </p:txBody>
      </p:sp>
      <p:sp>
        <p:nvSpPr>
          <p:cNvPr id="51" name="文本框 50"/>
          <p:cNvSpPr txBox="1"/>
          <p:nvPr/>
        </p:nvSpPr>
        <p:spPr>
          <a:xfrm>
            <a:off x="4842220" y="5004236"/>
            <a:ext cx="589280" cy="3524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latin typeface="微软雅黑" pitchFamily="34" charset="-122"/>
                <a:ea typeface="微软雅黑" pitchFamily="34" charset="-122"/>
              </a:rPr>
              <a:t>非洲</a:t>
            </a:r>
          </a:p>
        </p:txBody>
      </p:sp>
      <p:sp>
        <p:nvSpPr>
          <p:cNvPr id="90" name="幻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3656A7B-9554-4CE4-AD4F-6A68902B9F6A}" type="slidenum">
              <a:rPr lang="zh-CN" altLang="en-US" smtClean="0"/>
              <a:t>5</a:t>
            </a:fld>
            <a:endParaRPr lang="zh-CN" altLang="en-US" dirty="0"/>
          </a:p>
        </p:txBody>
      </p:sp>
      <p:sp>
        <p:nvSpPr>
          <p:cNvPr id="94" name="日期占位符 1"/>
          <p:cNvSpPr txBox="1"/>
          <p:nvPr/>
        </p:nvSpPr>
        <p:spPr>
          <a:xfrm>
            <a:off x="5332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800" dirty="0">
              <a:solidFill>
                <a:schemeClr val="tx1"/>
              </a:solidFill>
            </a:endParaRPr>
          </a:p>
        </p:txBody>
      </p:sp>
      <p:pic>
        <p:nvPicPr>
          <p:cNvPr id="96" name="图片 9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8487" y="4636945"/>
            <a:ext cx="495300" cy="482600"/>
          </a:xfrm>
          <a:prstGeom prst="rect">
            <a:avLst/>
          </a:prstGeom>
        </p:spPr>
      </p:pic>
      <p:sp>
        <p:nvSpPr>
          <p:cNvPr id="97" name="文本框 96"/>
          <p:cNvSpPr txBox="1"/>
          <p:nvPr/>
        </p:nvSpPr>
        <p:spPr>
          <a:xfrm>
            <a:off x="2389018" y="5104210"/>
            <a:ext cx="952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600" dirty="0" smtClean="0"/>
              <a:t>IP</a:t>
            </a:r>
            <a:r>
              <a:rPr kumimoji="1" lang="zh-CN" altLang="en-US" sz="1600" dirty="0" smtClean="0"/>
              <a:t>网络</a:t>
            </a:r>
            <a:endParaRPr kumimoji="1" lang="zh-CN" altLang="en-US" sz="1600" dirty="0"/>
          </a:p>
        </p:txBody>
      </p:sp>
      <p:cxnSp>
        <p:nvCxnSpPr>
          <p:cNvPr id="98" name="直接连接符 97"/>
          <p:cNvCxnSpPr/>
          <p:nvPr/>
        </p:nvCxnSpPr>
        <p:spPr>
          <a:xfrm flipH="1" flipV="1">
            <a:off x="7141210" y="2009140"/>
            <a:ext cx="1379855" cy="9525"/>
          </a:xfrm>
          <a:prstGeom prst="line">
            <a:avLst/>
          </a:prstGeom>
          <a:ln w="28575" cmpd="sng">
            <a:solidFill>
              <a:schemeClr val="accent2"/>
            </a:solidFill>
            <a:prstDash val="soli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0" name="直接连接符 99"/>
          <p:cNvCxnSpPr>
            <a:endCxn id="66" idx="3"/>
          </p:cNvCxnSpPr>
          <p:nvPr/>
        </p:nvCxnSpPr>
        <p:spPr>
          <a:xfrm flipH="1">
            <a:off x="5119370" y="2086610"/>
            <a:ext cx="3373120" cy="1050925"/>
          </a:xfrm>
          <a:prstGeom prst="line">
            <a:avLst/>
          </a:prstGeom>
          <a:ln w="28575" cmpd="sng">
            <a:solidFill>
              <a:schemeClr val="accent2"/>
            </a:solidFill>
            <a:prstDash val="soli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1" name="直接连接符 100"/>
          <p:cNvCxnSpPr/>
          <p:nvPr/>
        </p:nvCxnSpPr>
        <p:spPr>
          <a:xfrm flipH="1">
            <a:off x="3212465" y="2038350"/>
            <a:ext cx="5280025" cy="907415"/>
          </a:xfrm>
          <a:prstGeom prst="line">
            <a:avLst/>
          </a:prstGeom>
          <a:ln w="28575" cmpd="sng">
            <a:solidFill>
              <a:schemeClr val="accent2"/>
            </a:solidFill>
            <a:prstDash val="soli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2" name="直接连接符 101"/>
          <p:cNvCxnSpPr/>
          <p:nvPr/>
        </p:nvCxnSpPr>
        <p:spPr>
          <a:xfrm flipH="1">
            <a:off x="8039100" y="2163445"/>
            <a:ext cx="685165" cy="434975"/>
          </a:xfrm>
          <a:prstGeom prst="line">
            <a:avLst/>
          </a:prstGeom>
          <a:ln w="28575" cmpd="sng">
            <a:solidFill>
              <a:schemeClr val="accent2"/>
            </a:solidFill>
            <a:prstDash val="soli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3" name="直接连接符 102"/>
          <p:cNvCxnSpPr>
            <a:endCxn id="96" idx="3"/>
          </p:cNvCxnSpPr>
          <p:nvPr/>
        </p:nvCxnSpPr>
        <p:spPr>
          <a:xfrm flipH="1">
            <a:off x="2994025" y="2145665"/>
            <a:ext cx="5654040" cy="2732405"/>
          </a:xfrm>
          <a:prstGeom prst="line">
            <a:avLst/>
          </a:prstGeom>
          <a:ln w="28575" cmpd="sng">
            <a:solidFill>
              <a:schemeClr val="accent2"/>
            </a:solidFill>
            <a:prstDash val="soli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4" name="直接连接符 103"/>
          <p:cNvCxnSpPr/>
          <p:nvPr/>
        </p:nvCxnSpPr>
        <p:spPr>
          <a:xfrm flipH="1">
            <a:off x="7392035" y="2261235"/>
            <a:ext cx="1458595" cy="944880"/>
          </a:xfrm>
          <a:prstGeom prst="line">
            <a:avLst/>
          </a:prstGeom>
          <a:ln w="28575" cmpd="sng">
            <a:solidFill>
              <a:schemeClr val="accent2"/>
            </a:solidFill>
            <a:prstDash val="soli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5" name="直接连接符 104"/>
          <p:cNvCxnSpPr/>
          <p:nvPr/>
        </p:nvCxnSpPr>
        <p:spPr>
          <a:xfrm flipH="1">
            <a:off x="6562090" y="2377440"/>
            <a:ext cx="2780665" cy="1350010"/>
          </a:xfrm>
          <a:prstGeom prst="line">
            <a:avLst/>
          </a:prstGeom>
          <a:ln w="28575" cmpd="sng">
            <a:solidFill>
              <a:schemeClr val="accent2"/>
            </a:solidFill>
            <a:prstDash val="soli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6" name="直接连接符 105"/>
          <p:cNvCxnSpPr/>
          <p:nvPr/>
        </p:nvCxnSpPr>
        <p:spPr>
          <a:xfrm>
            <a:off x="9486900" y="2356485"/>
            <a:ext cx="38735" cy="753110"/>
          </a:xfrm>
          <a:prstGeom prst="line">
            <a:avLst/>
          </a:prstGeom>
          <a:ln w="28575" cmpd="sng">
            <a:solidFill>
              <a:schemeClr val="accent2"/>
            </a:solidFill>
            <a:prstDash val="soli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" name="图片 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10531" y="3775755"/>
            <a:ext cx="1164020" cy="803927"/>
          </a:xfrm>
          <a:prstGeom prst="rect">
            <a:avLst/>
          </a:prstGeom>
        </p:spPr>
      </p:pic>
      <p:cxnSp>
        <p:nvCxnSpPr>
          <p:cNvPr id="108" name="直接连接符 107"/>
          <p:cNvCxnSpPr/>
          <p:nvPr/>
        </p:nvCxnSpPr>
        <p:spPr>
          <a:xfrm flipH="1">
            <a:off x="5500370" y="2386965"/>
            <a:ext cx="3834130" cy="2489200"/>
          </a:xfrm>
          <a:prstGeom prst="line">
            <a:avLst/>
          </a:prstGeom>
          <a:ln w="28575" cmpd="sng">
            <a:solidFill>
              <a:schemeClr val="accent2"/>
            </a:solidFill>
            <a:prstDash val="soli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2" name="矩形 6"/>
          <p:cNvSpPr>
            <a:spLocks noChangeArrowheads="1"/>
          </p:cNvSpPr>
          <p:nvPr/>
        </p:nvSpPr>
        <p:spPr bwMode="auto">
          <a:xfrm>
            <a:off x="8731265" y="3093019"/>
            <a:ext cx="1393825" cy="786130"/>
          </a:xfrm>
          <a:prstGeom prst="cloudCallout">
            <a:avLst>
              <a:gd name="adj1" fmla="val -115245"/>
              <a:gd name="adj2" fmla="val -93659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anchor="ctr"/>
          <a:lstStyle/>
          <a:p>
            <a:r>
              <a:rPr lang="zh-CN" altLang="en-US" sz="1600" dirty="0" smtClean="0">
                <a:latin typeface="宋体" pitchFamily="2" charset="-122"/>
                <a:sym typeface="宋体" pitchFamily="2" charset="-122"/>
              </a:rPr>
              <a:t> 物联网</a:t>
            </a:r>
          </a:p>
          <a:p>
            <a:r>
              <a:rPr lang="zh-CN" altLang="en-US" sz="1600" dirty="0" smtClean="0">
                <a:latin typeface="宋体" pitchFamily="2" charset="-122"/>
                <a:sym typeface="宋体" pitchFamily="2" charset="-122"/>
              </a:rPr>
              <a:t>（海船）</a:t>
            </a:r>
            <a:endParaRPr lang="zh-CN" altLang="zh-CN" sz="1600" dirty="0">
              <a:latin typeface="宋体" pitchFamily="2" charset="-122"/>
              <a:sym typeface="宋体" pitchFamily="2" charset="-122"/>
            </a:endParaRPr>
          </a:p>
        </p:txBody>
      </p:sp>
      <p:cxnSp>
        <p:nvCxnSpPr>
          <p:cNvPr id="53" name="直接连接符 52"/>
          <p:cNvCxnSpPr/>
          <p:nvPr/>
        </p:nvCxnSpPr>
        <p:spPr>
          <a:xfrm flipH="1">
            <a:off x="7725161" y="2386965"/>
            <a:ext cx="1637992" cy="2657048"/>
          </a:xfrm>
          <a:prstGeom prst="line">
            <a:avLst/>
          </a:prstGeom>
          <a:ln w="28575" cmpd="sng">
            <a:solidFill>
              <a:schemeClr val="accent2"/>
            </a:solidFill>
            <a:prstDash val="soli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55" name="图片 5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80422" y="5527249"/>
            <a:ext cx="1164020" cy="803927"/>
          </a:xfrm>
          <a:prstGeom prst="rect">
            <a:avLst/>
          </a:prstGeom>
        </p:spPr>
      </p:pic>
      <p:sp>
        <p:nvSpPr>
          <p:cNvPr id="56" name="矩形 6"/>
          <p:cNvSpPr>
            <a:spLocks noChangeArrowheads="1"/>
          </p:cNvSpPr>
          <p:nvPr/>
        </p:nvSpPr>
        <p:spPr bwMode="auto">
          <a:xfrm>
            <a:off x="6301156" y="4844513"/>
            <a:ext cx="1393825" cy="786130"/>
          </a:xfrm>
          <a:prstGeom prst="cloudCallout">
            <a:avLst>
              <a:gd name="adj1" fmla="val -115245"/>
              <a:gd name="adj2" fmla="val -93659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anchor="ctr"/>
          <a:lstStyle/>
          <a:p>
            <a:r>
              <a:rPr lang="zh-CN" altLang="en-US" sz="1600" dirty="0" smtClean="0">
                <a:latin typeface="宋体" pitchFamily="2" charset="-122"/>
                <a:sym typeface="宋体" pitchFamily="2" charset="-122"/>
              </a:rPr>
              <a:t> 物联网</a:t>
            </a:r>
          </a:p>
          <a:p>
            <a:r>
              <a:rPr lang="zh-CN" altLang="en-US" sz="1600" dirty="0" smtClean="0">
                <a:latin typeface="宋体" pitchFamily="2" charset="-122"/>
                <a:sym typeface="宋体" pitchFamily="2" charset="-122"/>
              </a:rPr>
              <a:t>（海船）</a:t>
            </a:r>
            <a:endParaRPr lang="zh-CN" altLang="zh-CN" sz="1600" dirty="0">
              <a:latin typeface="宋体" pitchFamily="2" charset="-122"/>
              <a:sym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ldLvl="0" animBg="1" autoUpdateAnimBg="0"/>
      <p:bldP spid="30" grpId="0" bldLvl="0" autoUpdateAnimBg="0"/>
      <p:bldP spid="31" grpId="0" bldLvl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立方体 8"/>
          <p:cNvSpPr/>
          <p:nvPr/>
        </p:nvSpPr>
        <p:spPr>
          <a:xfrm>
            <a:off x="2359853" y="4077369"/>
            <a:ext cx="8000673" cy="1935374"/>
          </a:xfrm>
          <a:prstGeom prst="cube">
            <a:avLst>
              <a:gd name="adj" fmla="val 82009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graphicFrame>
        <p:nvGraphicFramePr>
          <p:cNvPr id="6" name="图表 5"/>
          <p:cNvGraphicFramePr/>
          <p:nvPr/>
        </p:nvGraphicFramePr>
        <p:xfrm>
          <a:off x="882751" y="1201100"/>
          <a:ext cx="10654632" cy="5130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AA1BF-EDF5-4B37-94C2-7ABE97CB820A}" type="datetime1">
              <a:rPr lang="zh-CN" altLang="en-US" smtClean="0"/>
              <a:t>2016/2/23</a:t>
            </a:fld>
            <a:endParaRPr lang="zh-CN" altLang="en-US" dirty="0" smtClean="0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56A7B-9554-4CE4-AD4F-6A68902B9F6A}" type="slidenum">
              <a:rPr lang="zh-CN" altLang="en-US" smtClean="0"/>
              <a:t>6</a:t>
            </a:fld>
            <a:endParaRPr lang="zh-CN" altLang="en-US" dirty="0"/>
          </a:p>
        </p:txBody>
      </p:sp>
      <p:sp>
        <p:nvSpPr>
          <p:cNvPr id="22" name="矩形 1"/>
          <p:cNvSpPr>
            <a:spLocks noChangeArrowheads="1"/>
          </p:cNvSpPr>
          <p:nvPr/>
        </p:nvSpPr>
        <p:spPr bwMode="auto">
          <a:xfrm>
            <a:off x="1744308" y="892"/>
            <a:ext cx="9044732" cy="676134"/>
          </a:xfrm>
          <a:prstGeom prst="rect">
            <a:avLst/>
          </a:prstGeom>
          <a:solidFill>
            <a:srgbClr val="009BD2"/>
          </a:solidFill>
          <a:ln>
            <a:noFill/>
          </a:ln>
        </p:spPr>
        <p:txBody>
          <a:bodyPr anchor="ctr"/>
          <a:lstStyle/>
          <a:p>
            <a:endParaRPr lang="zh-CN" altLang="zh-CN" sz="1800" dirty="0">
              <a:solidFill>
                <a:srgbClr val="FFFFFF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23" name="直接连接符 6"/>
          <p:cNvSpPr>
            <a:spLocks noChangeShapeType="1"/>
          </p:cNvSpPr>
          <p:nvPr/>
        </p:nvSpPr>
        <p:spPr bwMode="auto">
          <a:xfrm flipH="1">
            <a:off x="1910007" y="141348"/>
            <a:ext cx="6023" cy="402327"/>
          </a:xfrm>
          <a:prstGeom prst="line">
            <a:avLst/>
          </a:prstGeom>
          <a:noFill/>
          <a:ln w="9525" cap="flat" cmpd="sng">
            <a:solidFill>
              <a:schemeClr val="bg1"/>
            </a:solidFill>
            <a:round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24" name="TextBox 8"/>
          <p:cNvSpPr>
            <a:spLocks noChangeArrowheads="1"/>
          </p:cNvSpPr>
          <p:nvPr/>
        </p:nvSpPr>
        <p:spPr bwMode="auto">
          <a:xfrm>
            <a:off x="1964911" y="73856"/>
            <a:ext cx="5868984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云管理平台与业务的关系</a:t>
            </a:r>
            <a:endParaRPr lang="zh-CN" altLang="en-US" sz="2800" dirty="0"/>
          </a:p>
        </p:txBody>
      </p:sp>
      <p:sp>
        <p:nvSpPr>
          <p:cNvPr id="25" name="深色1"/>
          <p:cNvSpPr>
            <a:spLocks noChangeArrowheads="1"/>
          </p:cNvSpPr>
          <p:nvPr/>
        </p:nvSpPr>
        <p:spPr bwMode="auto">
          <a:xfrm>
            <a:off x="-4761" y="1286433"/>
            <a:ext cx="2659958" cy="4427972"/>
          </a:xfrm>
          <a:custGeom>
            <a:avLst/>
            <a:gdLst>
              <a:gd name="T0" fmla="*/ 0 w 2662394"/>
              <a:gd name="T1" fmla="*/ 0 h 4430712"/>
              <a:gd name="T2" fmla="*/ 2662394 w 2662394"/>
              <a:gd name="T3" fmla="*/ 4430712 h 4430712"/>
            </a:gdLst>
            <a:ahLst/>
            <a:cxnLst/>
            <a:rect l="T0" t="T1" r="T2" b="T3"/>
            <a:pathLst/>
          </a:custGeom>
          <a:gradFill rotWithShape="1">
            <a:gsLst>
              <a:gs pos="0">
                <a:srgbClr val="7BABFF"/>
              </a:gs>
              <a:gs pos="100000">
                <a:srgbClr val="2676FF"/>
              </a:gs>
            </a:gsLst>
            <a:lin ang="5400000" scaled="1"/>
          </a:gra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lnSpc>
                <a:spcPct val="120000"/>
              </a:lnSpc>
            </a:pPr>
            <a:endParaRPr lang="zh-CN" altLang="zh-CN" sz="1800" b="1" i="1">
              <a:solidFill>
                <a:srgbClr val="FFFFFF"/>
              </a:solidFill>
              <a:latin typeface="Calibri" pitchFamily="34" charset="0"/>
              <a:ea typeface="微软雅黑" pitchFamily="34" charset="-122"/>
              <a:sym typeface="宋体" pitchFamily="2" charset="-122"/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07" y="173887"/>
            <a:ext cx="1265149" cy="369788"/>
          </a:xfrm>
          <a:prstGeom prst="rect">
            <a:avLst/>
          </a:prstGeom>
        </p:spPr>
      </p:pic>
      <p:sp>
        <p:nvSpPr>
          <p:cNvPr id="30" name="TextBox 53"/>
          <p:cNvSpPr>
            <a:spLocks noChangeAspect="1" noChangeArrowheads="1"/>
          </p:cNvSpPr>
          <p:nvPr/>
        </p:nvSpPr>
        <p:spPr bwMode="auto">
          <a:xfrm>
            <a:off x="1296988" y="850900"/>
            <a:ext cx="5448300" cy="40011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zh-CN" altLang="en-US" sz="2000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多种业务的底层支撑能力</a:t>
            </a:r>
            <a:endParaRPr lang="zh-CN" altLang="en-US" dirty="0"/>
          </a:p>
        </p:txBody>
      </p:sp>
      <p:sp>
        <p:nvSpPr>
          <p:cNvPr id="31" name="矩形 16"/>
          <p:cNvSpPr>
            <a:spLocks noChangeArrowheads="1"/>
          </p:cNvSpPr>
          <p:nvPr/>
        </p:nvSpPr>
        <p:spPr bwMode="auto">
          <a:xfrm>
            <a:off x="1101725" y="850900"/>
            <a:ext cx="98425" cy="40005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C000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33" name="日期占位符 1"/>
          <p:cNvSpPr txBox="1"/>
          <p:nvPr/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800" dirty="0">
              <a:solidFill>
                <a:schemeClr val="tx1"/>
              </a:solidFill>
            </a:endParaRPr>
          </a:p>
        </p:txBody>
      </p:sp>
      <p:sp>
        <p:nvSpPr>
          <p:cNvPr id="34" name="矩形 33"/>
          <p:cNvSpPr>
            <a:spLocks noChangeArrowheads="1"/>
          </p:cNvSpPr>
          <p:nvPr/>
        </p:nvSpPr>
        <p:spPr bwMode="auto">
          <a:xfrm>
            <a:off x="11027076" y="173886"/>
            <a:ext cx="1091916" cy="36979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zh-CN" altLang="en-US" sz="160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第    页</a:t>
            </a:r>
            <a:endParaRPr lang="zh-CN" altLang="en-US" sz="1800"/>
          </a:p>
        </p:txBody>
      </p:sp>
      <p:sp>
        <p:nvSpPr>
          <p:cNvPr id="35" name="灯片编号占位符 7"/>
          <p:cNvSpPr>
            <a:spLocks noGrp="1"/>
          </p:cNvSpPr>
          <p:nvPr/>
        </p:nvSpPr>
        <p:spPr>
          <a:xfrm>
            <a:off x="11176635" y="170815"/>
            <a:ext cx="4210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A909C9-518D-4FE0-81CA-3E9CD5535AF4}" type="slidenum">
              <a:rPr lang="zh-CN" altLang="en-US">
                <a:solidFill>
                  <a:srgbClr val="00B0F0"/>
                </a:solidFill>
              </a:rPr>
              <a:t>6</a:t>
            </a:fld>
            <a:endParaRPr lang="zh-CN" altLang="en-US" sz="1800">
              <a:solidFill>
                <a:srgbClr val="00B0F0"/>
              </a:solidFill>
            </a:endParaRPr>
          </a:p>
        </p:txBody>
      </p:sp>
      <p:sp>
        <p:nvSpPr>
          <p:cNvPr id="2" name="云形标注 1"/>
          <p:cNvSpPr/>
          <p:nvPr/>
        </p:nvSpPr>
        <p:spPr>
          <a:xfrm>
            <a:off x="9371262" y="2807368"/>
            <a:ext cx="2058737" cy="612648"/>
          </a:xfrm>
          <a:prstGeom prst="cloudCallout">
            <a:avLst>
              <a:gd name="adj1" fmla="val -35769"/>
              <a:gd name="adj2" fmla="val 21088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 smtClean="0"/>
              <a:t>蓝海云平台</a:t>
            </a:r>
            <a:endParaRPr kumimoji="1"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1772920" y="4714875"/>
            <a:ext cx="457200" cy="7772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/>
              <a:t>业务一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176145" y="4708525"/>
            <a:ext cx="457200" cy="7772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/>
              <a:t>业务二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490470" y="4708525"/>
            <a:ext cx="457200" cy="7772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/>
              <a:t>业务三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871470" y="4718050"/>
            <a:ext cx="457200" cy="7772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/>
              <a:t>业务四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757295" y="4756150"/>
            <a:ext cx="457200" cy="7772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/>
              <a:t>业务一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4160520" y="4749800"/>
            <a:ext cx="457200" cy="7772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/>
              <a:t>业务二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4474845" y="4749800"/>
            <a:ext cx="457200" cy="7772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/>
              <a:t>业务三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4855845" y="4759325"/>
            <a:ext cx="457200" cy="7772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/>
              <a:t>业务四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5722620" y="4806950"/>
            <a:ext cx="457200" cy="7772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/>
              <a:t>业务一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6125845" y="4800600"/>
            <a:ext cx="457200" cy="7772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/>
              <a:t>业务二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6440170" y="4800600"/>
            <a:ext cx="457200" cy="7772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/>
              <a:t>业务三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6821170" y="4810125"/>
            <a:ext cx="457200" cy="7772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/>
              <a:t>业务四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7703820" y="4854575"/>
            <a:ext cx="457200" cy="7772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/>
              <a:t>业务一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8107045" y="4848225"/>
            <a:ext cx="457200" cy="7772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/>
              <a:t>业务二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8421370" y="4848225"/>
            <a:ext cx="457200" cy="7772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/>
              <a:t>业务三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8802370" y="4857750"/>
            <a:ext cx="457200" cy="7772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/>
              <a:t>业务四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ldLvl="0" animBg="1" autoUpdateAnimBg="0"/>
      <p:bldP spid="30" grpId="0" bldLvl="0" autoUpdateAnimBg="0"/>
      <p:bldP spid="31" grpId="0" bldLvl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2"/>
          <p:cNvGrpSpPr/>
          <p:nvPr/>
        </p:nvGrpSpPr>
        <p:grpSpPr bwMode="auto">
          <a:xfrm>
            <a:off x="5807679" y="2581184"/>
            <a:ext cx="2802921" cy="1247775"/>
            <a:chOff x="2832" y="2832"/>
            <a:chExt cx="1680" cy="917"/>
          </a:xfrm>
        </p:grpSpPr>
        <p:sp>
          <p:nvSpPr>
            <p:cNvPr id="39" name="Oval 3"/>
            <p:cNvSpPr>
              <a:spLocks noChangeArrowheads="1"/>
            </p:cNvSpPr>
            <p:nvPr/>
          </p:nvSpPr>
          <p:spPr bwMode="auto">
            <a:xfrm>
              <a:off x="2832" y="2976"/>
              <a:ext cx="1680" cy="773"/>
            </a:xfrm>
            <a:prstGeom prst="ellipse">
              <a:avLst/>
            </a:prstGeom>
            <a:gradFill rotWithShape="0">
              <a:gsLst>
                <a:gs pos="0">
                  <a:srgbClr val="336699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pic>
          <p:nvPicPr>
            <p:cNvPr id="40" name="Picture 4" descr="图形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0" y="2832"/>
              <a:ext cx="1367" cy="6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93" name="直接连接符 92"/>
          <p:cNvCxnSpPr>
            <a:stCxn id="43" idx="0"/>
          </p:cNvCxnSpPr>
          <p:nvPr/>
        </p:nvCxnSpPr>
        <p:spPr>
          <a:xfrm flipH="1" flipV="1">
            <a:off x="7338216" y="3495584"/>
            <a:ext cx="830256" cy="19508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直接连接符 90"/>
          <p:cNvCxnSpPr>
            <a:stCxn id="66" idx="0"/>
          </p:cNvCxnSpPr>
          <p:nvPr/>
        </p:nvCxnSpPr>
        <p:spPr>
          <a:xfrm flipV="1">
            <a:off x="6805335" y="3503466"/>
            <a:ext cx="127717" cy="19590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AA1BF-EDF5-4B37-94C2-7ABE97CB820A}" type="datetime1">
              <a:rPr lang="zh-CN" altLang="en-US" smtClean="0"/>
              <a:t>2016/2/23</a:t>
            </a:fld>
            <a:endParaRPr lang="zh-CN" altLang="en-US" dirty="0" smtClean="0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56A7B-9554-4CE4-AD4F-6A68902B9F6A}" type="slidenum">
              <a:rPr lang="zh-CN" altLang="en-US" smtClean="0"/>
              <a:t>7</a:t>
            </a:fld>
            <a:endParaRPr lang="zh-CN" altLang="en-US" dirty="0"/>
          </a:p>
        </p:txBody>
      </p:sp>
      <p:sp>
        <p:nvSpPr>
          <p:cNvPr id="22" name="矩形 1"/>
          <p:cNvSpPr>
            <a:spLocks noChangeArrowheads="1"/>
          </p:cNvSpPr>
          <p:nvPr/>
        </p:nvSpPr>
        <p:spPr bwMode="auto">
          <a:xfrm>
            <a:off x="1744308" y="892"/>
            <a:ext cx="9044732" cy="676134"/>
          </a:xfrm>
          <a:prstGeom prst="rect">
            <a:avLst/>
          </a:prstGeom>
          <a:solidFill>
            <a:srgbClr val="009BD2"/>
          </a:solidFill>
          <a:ln>
            <a:noFill/>
          </a:ln>
        </p:spPr>
        <p:txBody>
          <a:bodyPr anchor="ctr"/>
          <a:lstStyle/>
          <a:p>
            <a:endParaRPr lang="zh-CN" altLang="zh-CN" sz="1800" dirty="0">
              <a:solidFill>
                <a:srgbClr val="FFFFFF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23" name="直接连接符 6"/>
          <p:cNvSpPr>
            <a:spLocks noChangeShapeType="1"/>
          </p:cNvSpPr>
          <p:nvPr/>
        </p:nvSpPr>
        <p:spPr bwMode="auto">
          <a:xfrm flipH="1">
            <a:off x="1910007" y="141348"/>
            <a:ext cx="6023" cy="402327"/>
          </a:xfrm>
          <a:prstGeom prst="line">
            <a:avLst/>
          </a:prstGeom>
          <a:noFill/>
          <a:ln w="9525" cap="flat" cmpd="sng">
            <a:solidFill>
              <a:schemeClr val="bg1"/>
            </a:solidFill>
            <a:round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24" name="TextBox 8"/>
          <p:cNvSpPr>
            <a:spLocks noChangeArrowheads="1"/>
          </p:cNvSpPr>
          <p:nvPr/>
        </p:nvSpPr>
        <p:spPr bwMode="auto">
          <a:xfrm>
            <a:off x="1964911" y="73856"/>
            <a:ext cx="5868984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云</a:t>
            </a:r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AC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工作模式</a:t>
            </a:r>
            <a:endParaRPr lang="zh-CN" altLang="en-US" sz="2800" dirty="0"/>
          </a:p>
        </p:txBody>
      </p:sp>
      <p:sp>
        <p:nvSpPr>
          <p:cNvPr id="25" name="深色1"/>
          <p:cNvSpPr>
            <a:spLocks noChangeArrowheads="1"/>
          </p:cNvSpPr>
          <p:nvPr/>
        </p:nvSpPr>
        <p:spPr bwMode="auto">
          <a:xfrm>
            <a:off x="-4761" y="1286433"/>
            <a:ext cx="2659958" cy="4427972"/>
          </a:xfrm>
          <a:custGeom>
            <a:avLst/>
            <a:gdLst>
              <a:gd name="T0" fmla="*/ 0 w 2662394"/>
              <a:gd name="T1" fmla="*/ 0 h 4430712"/>
              <a:gd name="T2" fmla="*/ 2662394 w 2662394"/>
              <a:gd name="T3" fmla="*/ 4430712 h 4430712"/>
            </a:gdLst>
            <a:ahLst/>
            <a:cxnLst/>
            <a:rect l="T0" t="T1" r="T2" b="T3"/>
            <a:pathLst/>
          </a:custGeom>
          <a:gradFill rotWithShape="1">
            <a:gsLst>
              <a:gs pos="0">
                <a:srgbClr val="7BABFF"/>
              </a:gs>
              <a:gs pos="100000">
                <a:srgbClr val="2676FF"/>
              </a:gs>
            </a:gsLst>
            <a:lin ang="5400000" scaled="1"/>
          </a:gra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lnSpc>
                <a:spcPct val="120000"/>
              </a:lnSpc>
            </a:pPr>
            <a:endParaRPr lang="zh-CN" altLang="zh-CN" sz="1800" b="1" i="1">
              <a:solidFill>
                <a:srgbClr val="FFFFFF"/>
              </a:solidFill>
              <a:latin typeface="Calibri" pitchFamily="34" charset="0"/>
              <a:ea typeface="微软雅黑" pitchFamily="34" charset="-122"/>
              <a:sym typeface="宋体" pitchFamily="2" charset="-122"/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07" y="173887"/>
            <a:ext cx="1265149" cy="369788"/>
          </a:xfrm>
          <a:prstGeom prst="rect">
            <a:avLst/>
          </a:prstGeom>
        </p:spPr>
      </p:pic>
      <p:sp>
        <p:nvSpPr>
          <p:cNvPr id="33" name="日期占位符 1"/>
          <p:cNvSpPr txBox="1"/>
          <p:nvPr/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800" dirty="0">
              <a:solidFill>
                <a:schemeClr val="tx1"/>
              </a:solidFill>
            </a:endParaRPr>
          </a:p>
        </p:txBody>
      </p:sp>
      <p:sp>
        <p:nvSpPr>
          <p:cNvPr id="34" name="矩形 33"/>
          <p:cNvSpPr>
            <a:spLocks noChangeArrowheads="1"/>
          </p:cNvSpPr>
          <p:nvPr/>
        </p:nvSpPr>
        <p:spPr bwMode="auto">
          <a:xfrm>
            <a:off x="11027076" y="173886"/>
            <a:ext cx="1091916" cy="36979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zh-CN" altLang="en-US" sz="160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第    页</a:t>
            </a:r>
            <a:endParaRPr lang="zh-CN" altLang="en-US" sz="1800"/>
          </a:p>
        </p:txBody>
      </p:sp>
      <p:sp>
        <p:nvSpPr>
          <p:cNvPr id="35" name="灯片编号占位符 7"/>
          <p:cNvSpPr>
            <a:spLocks noGrp="1"/>
          </p:cNvSpPr>
          <p:nvPr/>
        </p:nvSpPr>
        <p:spPr>
          <a:xfrm>
            <a:off x="11176635" y="170815"/>
            <a:ext cx="4210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A909C9-518D-4FE0-81CA-3E9CD5535AF4}" type="slidenum">
              <a:rPr lang="zh-CN" altLang="en-US">
                <a:solidFill>
                  <a:srgbClr val="00B0F0"/>
                </a:solidFill>
              </a:rPr>
              <a:t>7</a:t>
            </a:fld>
            <a:endParaRPr lang="zh-CN" altLang="en-US" sz="1800">
              <a:solidFill>
                <a:srgbClr val="00B0F0"/>
              </a:solidFill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6429787" y="2741120"/>
            <a:ext cx="12890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chemeClr val="bg1"/>
                </a:solidFill>
              </a:rPr>
              <a:t>Internet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3" name="图片 4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8392" y="5446389"/>
            <a:ext cx="600159" cy="504895"/>
          </a:xfrm>
          <a:prstGeom prst="rect">
            <a:avLst/>
          </a:prstGeom>
        </p:spPr>
      </p:pic>
      <p:sp>
        <p:nvSpPr>
          <p:cNvPr id="45" name="文本框 44"/>
          <p:cNvSpPr txBox="1"/>
          <p:nvPr/>
        </p:nvSpPr>
        <p:spPr>
          <a:xfrm>
            <a:off x="7902593" y="5883760"/>
            <a:ext cx="5741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AP4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55" name="图片 5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2550" y="5446389"/>
            <a:ext cx="600159" cy="504895"/>
          </a:xfrm>
          <a:prstGeom prst="rect">
            <a:avLst/>
          </a:prstGeom>
        </p:spPr>
      </p:pic>
      <p:sp>
        <p:nvSpPr>
          <p:cNvPr id="57" name="文本框 56"/>
          <p:cNvSpPr txBox="1"/>
          <p:nvPr/>
        </p:nvSpPr>
        <p:spPr>
          <a:xfrm>
            <a:off x="9256751" y="5883760"/>
            <a:ext cx="5741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AP5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59" name="图片 5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2887" y="5462507"/>
            <a:ext cx="600159" cy="504895"/>
          </a:xfrm>
          <a:prstGeom prst="rect">
            <a:avLst/>
          </a:prstGeom>
        </p:spPr>
      </p:pic>
      <p:sp>
        <p:nvSpPr>
          <p:cNvPr id="61" name="文本框 60"/>
          <p:cNvSpPr txBox="1"/>
          <p:nvPr/>
        </p:nvSpPr>
        <p:spPr>
          <a:xfrm>
            <a:off x="10537088" y="5899878"/>
            <a:ext cx="5741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AP6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62" name="图片 6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5148" y="5462507"/>
            <a:ext cx="600159" cy="504895"/>
          </a:xfrm>
          <a:prstGeom prst="rect">
            <a:avLst/>
          </a:prstGeom>
        </p:spPr>
      </p:pic>
      <p:sp>
        <p:nvSpPr>
          <p:cNvPr id="63" name="文本框 62"/>
          <p:cNvSpPr txBox="1"/>
          <p:nvPr/>
        </p:nvSpPr>
        <p:spPr>
          <a:xfrm>
            <a:off x="3649349" y="5899878"/>
            <a:ext cx="5741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AP1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64" name="图片 6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8351" y="5436165"/>
            <a:ext cx="600159" cy="504895"/>
          </a:xfrm>
          <a:prstGeom prst="rect">
            <a:avLst/>
          </a:prstGeom>
        </p:spPr>
      </p:pic>
      <p:sp>
        <p:nvSpPr>
          <p:cNvPr id="65" name="文本框 64"/>
          <p:cNvSpPr txBox="1"/>
          <p:nvPr/>
        </p:nvSpPr>
        <p:spPr>
          <a:xfrm>
            <a:off x="5182552" y="5873536"/>
            <a:ext cx="5741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AP2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66" name="图片 6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5255" y="5462507"/>
            <a:ext cx="600159" cy="504895"/>
          </a:xfrm>
          <a:prstGeom prst="rect">
            <a:avLst/>
          </a:prstGeom>
        </p:spPr>
      </p:pic>
      <p:sp>
        <p:nvSpPr>
          <p:cNvPr id="67" name="文本框 66"/>
          <p:cNvSpPr txBox="1"/>
          <p:nvPr/>
        </p:nvSpPr>
        <p:spPr>
          <a:xfrm>
            <a:off x="6539456" y="5899878"/>
            <a:ext cx="5741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AP3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8" name="圆角矩形 27"/>
          <p:cNvSpPr/>
          <p:nvPr/>
        </p:nvSpPr>
        <p:spPr>
          <a:xfrm>
            <a:off x="3638726" y="2920867"/>
            <a:ext cx="807308" cy="6013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云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AC</a:t>
            </a:r>
          </a:p>
          <a:p>
            <a:pPr algn="ctr"/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节点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2" name="圆角矩形 81"/>
          <p:cNvSpPr/>
          <p:nvPr/>
        </p:nvSpPr>
        <p:spPr>
          <a:xfrm>
            <a:off x="6730160" y="1286433"/>
            <a:ext cx="807308" cy="6013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云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AC</a:t>
            </a:r>
          </a:p>
          <a:p>
            <a:pPr algn="ctr"/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节点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3" name="圆角矩形 82"/>
          <p:cNvSpPr/>
          <p:nvPr/>
        </p:nvSpPr>
        <p:spPr>
          <a:xfrm>
            <a:off x="8644228" y="1767129"/>
            <a:ext cx="807308" cy="6013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云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AC</a:t>
            </a:r>
          </a:p>
          <a:p>
            <a:pPr algn="ctr"/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节点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4" name="圆角矩形 83"/>
          <p:cNvSpPr/>
          <p:nvPr/>
        </p:nvSpPr>
        <p:spPr>
          <a:xfrm>
            <a:off x="4597211" y="1767129"/>
            <a:ext cx="807308" cy="6013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云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AC</a:t>
            </a:r>
          </a:p>
          <a:p>
            <a:pPr algn="ctr"/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节点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5" name="圆角矩形 84"/>
          <p:cNvSpPr/>
          <p:nvPr/>
        </p:nvSpPr>
        <p:spPr>
          <a:xfrm>
            <a:off x="9739809" y="2902104"/>
            <a:ext cx="807308" cy="6013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云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AC</a:t>
            </a:r>
          </a:p>
          <a:p>
            <a:pPr algn="ctr"/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节点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6" name="圆角矩形 85"/>
          <p:cNvSpPr/>
          <p:nvPr/>
        </p:nvSpPr>
        <p:spPr>
          <a:xfrm>
            <a:off x="6581487" y="3864966"/>
            <a:ext cx="1137382" cy="60136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云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AC</a:t>
            </a:r>
          </a:p>
          <a:p>
            <a:pPr algn="ctr"/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分配器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2" name="直接连接符 31"/>
          <p:cNvCxnSpPr>
            <a:stCxn id="62" idx="0"/>
          </p:cNvCxnSpPr>
          <p:nvPr/>
        </p:nvCxnSpPr>
        <p:spPr>
          <a:xfrm flipV="1">
            <a:off x="3915228" y="3370607"/>
            <a:ext cx="2624228" cy="2091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接连接符 87"/>
          <p:cNvCxnSpPr>
            <a:stCxn id="64" idx="0"/>
          </p:cNvCxnSpPr>
          <p:nvPr/>
        </p:nvCxnSpPr>
        <p:spPr>
          <a:xfrm flipV="1">
            <a:off x="5448431" y="3447217"/>
            <a:ext cx="1217845" cy="1988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接连接符 94"/>
          <p:cNvCxnSpPr>
            <a:stCxn id="55" idx="0"/>
          </p:cNvCxnSpPr>
          <p:nvPr/>
        </p:nvCxnSpPr>
        <p:spPr>
          <a:xfrm flipH="1" flipV="1">
            <a:off x="7678813" y="3398728"/>
            <a:ext cx="1843817" cy="20476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接连接符 96"/>
          <p:cNvCxnSpPr>
            <a:stCxn id="59" idx="0"/>
          </p:cNvCxnSpPr>
          <p:nvPr/>
        </p:nvCxnSpPr>
        <p:spPr>
          <a:xfrm flipH="1" flipV="1">
            <a:off x="7909756" y="3238792"/>
            <a:ext cx="2893211" cy="22237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直接连接符 98"/>
          <p:cNvCxnSpPr>
            <a:stCxn id="28" idx="3"/>
            <a:endCxn id="40" idx="1"/>
          </p:cNvCxnSpPr>
          <p:nvPr/>
        </p:nvCxnSpPr>
        <p:spPr>
          <a:xfrm flipV="1">
            <a:off x="4446034" y="3038384"/>
            <a:ext cx="1441728" cy="1831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直接连接符 100"/>
          <p:cNvCxnSpPr>
            <a:stCxn id="84" idx="3"/>
          </p:cNvCxnSpPr>
          <p:nvPr/>
        </p:nvCxnSpPr>
        <p:spPr>
          <a:xfrm>
            <a:off x="5404519" y="2067810"/>
            <a:ext cx="894165" cy="6177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接连接符 102"/>
          <p:cNvCxnSpPr>
            <a:stCxn id="82" idx="2"/>
            <a:endCxn id="40" idx="0"/>
          </p:cNvCxnSpPr>
          <p:nvPr/>
        </p:nvCxnSpPr>
        <p:spPr>
          <a:xfrm flipH="1">
            <a:off x="7028117" y="1887795"/>
            <a:ext cx="105697" cy="6933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直接连接符 104"/>
          <p:cNvCxnSpPr>
            <a:stCxn id="83" idx="1"/>
          </p:cNvCxnSpPr>
          <p:nvPr/>
        </p:nvCxnSpPr>
        <p:spPr>
          <a:xfrm flipH="1">
            <a:off x="7909756" y="2067810"/>
            <a:ext cx="734472" cy="6733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接连接符 106"/>
          <p:cNvCxnSpPr>
            <a:stCxn id="85" idx="1"/>
          </p:cNvCxnSpPr>
          <p:nvPr/>
        </p:nvCxnSpPr>
        <p:spPr>
          <a:xfrm flipH="1" flipV="1">
            <a:off x="8214667" y="3065353"/>
            <a:ext cx="1525142" cy="1374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直接连接符 108"/>
          <p:cNvCxnSpPr>
            <a:endCxn id="86" idx="1"/>
          </p:cNvCxnSpPr>
          <p:nvPr/>
        </p:nvCxnSpPr>
        <p:spPr>
          <a:xfrm flipV="1">
            <a:off x="4215307" y="4165647"/>
            <a:ext cx="2366180" cy="1412700"/>
          </a:xfrm>
          <a:prstGeom prst="line">
            <a:avLst/>
          </a:prstGeom>
          <a:ln>
            <a:prstDash val="dash"/>
            <a:headEnd type="arrow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1" name="直接连接符 110"/>
          <p:cNvCxnSpPr>
            <a:endCxn id="86" idx="1"/>
          </p:cNvCxnSpPr>
          <p:nvPr/>
        </p:nvCxnSpPr>
        <p:spPr>
          <a:xfrm flipV="1">
            <a:off x="5442914" y="4165647"/>
            <a:ext cx="1138573" cy="1262541"/>
          </a:xfrm>
          <a:prstGeom prst="line">
            <a:avLst/>
          </a:prstGeom>
          <a:ln>
            <a:solidFill>
              <a:srgbClr val="0070C0"/>
            </a:solidFill>
            <a:prstDash val="dash"/>
            <a:headEnd type="arrow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3" name="直接连接符 112"/>
          <p:cNvCxnSpPr>
            <a:stCxn id="86" idx="2"/>
            <a:endCxn id="66" idx="0"/>
          </p:cNvCxnSpPr>
          <p:nvPr/>
        </p:nvCxnSpPr>
        <p:spPr>
          <a:xfrm flipH="1">
            <a:off x="6805335" y="4466328"/>
            <a:ext cx="344843" cy="996179"/>
          </a:xfrm>
          <a:prstGeom prst="line">
            <a:avLst/>
          </a:prstGeom>
          <a:ln>
            <a:solidFill>
              <a:srgbClr val="00B0F0"/>
            </a:solidFill>
            <a:prstDash val="dash"/>
            <a:headEnd type="arrow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5" name="直接连接符 114"/>
          <p:cNvCxnSpPr>
            <a:stCxn id="86" idx="2"/>
            <a:endCxn id="43" idx="0"/>
          </p:cNvCxnSpPr>
          <p:nvPr/>
        </p:nvCxnSpPr>
        <p:spPr>
          <a:xfrm>
            <a:off x="7150178" y="4466328"/>
            <a:ext cx="1018294" cy="980061"/>
          </a:xfrm>
          <a:prstGeom prst="line">
            <a:avLst/>
          </a:prstGeom>
          <a:ln>
            <a:solidFill>
              <a:srgbClr val="FF0000"/>
            </a:solidFill>
            <a:prstDash val="dash"/>
            <a:headEnd type="arrow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7" name="直接连接符 116"/>
          <p:cNvCxnSpPr>
            <a:stCxn id="86" idx="3"/>
            <a:endCxn id="55" idx="0"/>
          </p:cNvCxnSpPr>
          <p:nvPr/>
        </p:nvCxnSpPr>
        <p:spPr>
          <a:xfrm>
            <a:off x="7718869" y="4165647"/>
            <a:ext cx="1803761" cy="1280742"/>
          </a:xfrm>
          <a:prstGeom prst="line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prstDash val="dash"/>
            <a:headEnd type="arrow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9" name="直接连接符 118"/>
          <p:cNvCxnSpPr>
            <a:stCxn id="86" idx="3"/>
            <a:endCxn id="59" idx="0"/>
          </p:cNvCxnSpPr>
          <p:nvPr/>
        </p:nvCxnSpPr>
        <p:spPr>
          <a:xfrm>
            <a:off x="7718869" y="4165647"/>
            <a:ext cx="3084098" cy="1296860"/>
          </a:xfrm>
          <a:prstGeom prst="line">
            <a:avLst/>
          </a:prstGeom>
          <a:ln>
            <a:solidFill>
              <a:srgbClr val="002060"/>
            </a:solidFill>
            <a:prstDash val="dash"/>
            <a:headEnd type="arrow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2" name="直接连接符 121"/>
          <p:cNvCxnSpPr>
            <a:endCxn id="28" idx="2"/>
          </p:cNvCxnSpPr>
          <p:nvPr/>
        </p:nvCxnSpPr>
        <p:spPr>
          <a:xfrm flipV="1">
            <a:off x="3849805" y="3522229"/>
            <a:ext cx="192575" cy="1961419"/>
          </a:xfrm>
          <a:prstGeom prst="line">
            <a:avLst/>
          </a:prstGeom>
          <a:ln>
            <a:prstDash val="dash"/>
            <a:headEnd type="arrow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4" name="直接连接符 123"/>
          <p:cNvCxnSpPr>
            <a:endCxn id="84" idx="2"/>
          </p:cNvCxnSpPr>
          <p:nvPr/>
        </p:nvCxnSpPr>
        <p:spPr>
          <a:xfrm flipH="1" flipV="1">
            <a:off x="5000865" y="2368491"/>
            <a:ext cx="470900" cy="3111973"/>
          </a:xfrm>
          <a:prstGeom prst="line">
            <a:avLst/>
          </a:prstGeom>
          <a:ln>
            <a:solidFill>
              <a:srgbClr val="0070C0"/>
            </a:solidFill>
            <a:prstDash val="dash"/>
            <a:headEnd type="arrow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6" name="直接连接符 125"/>
          <p:cNvCxnSpPr/>
          <p:nvPr/>
        </p:nvCxnSpPr>
        <p:spPr>
          <a:xfrm>
            <a:off x="5039260" y="2404465"/>
            <a:ext cx="1769824" cy="3044871"/>
          </a:xfrm>
          <a:prstGeom prst="line">
            <a:avLst/>
          </a:prstGeom>
          <a:ln>
            <a:solidFill>
              <a:srgbClr val="00B0F0"/>
            </a:solidFill>
            <a:prstDash val="dash"/>
            <a:headEnd type="arrow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8" name="直接连接符 127"/>
          <p:cNvCxnSpPr>
            <a:stCxn id="83" idx="2"/>
          </p:cNvCxnSpPr>
          <p:nvPr/>
        </p:nvCxnSpPr>
        <p:spPr>
          <a:xfrm flipH="1">
            <a:off x="8163137" y="2368491"/>
            <a:ext cx="884745" cy="3084524"/>
          </a:xfrm>
          <a:prstGeom prst="line">
            <a:avLst/>
          </a:prstGeom>
          <a:ln>
            <a:solidFill>
              <a:srgbClr val="FF0000"/>
            </a:solidFill>
            <a:prstDash val="dash"/>
            <a:headEnd type="arrow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0" name="直接连接符 129"/>
          <p:cNvCxnSpPr>
            <a:stCxn id="85" idx="2"/>
          </p:cNvCxnSpPr>
          <p:nvPr/>
        </p:nvCxnSpPr>
        <p:spPr>
          <a:xfrm flipH="1">
            <a:off x="9524401" y="3503466"/>
            <a:ext cx="619062" cy="1957608"/>
          </a:xfrm>
          <a:prstGeom prst="line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prstDash val="dash"/>
            <a:headEnd type="arrow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2" name="直接连接符 131"/>
          <p:cNvCxnSpPr/>
          <p:nvPr/>
        </p:nvCxnSpPr>
        <p:spPr>
          <a:xfrm>
            <a:off x="10194570" y="3539473"/>
            <a:ext cx="604230" cy="1929584"/>
          </a:xfrm>
          <a:prstGeom prst="line">
            <a:avLst/>
          </a:prstGeom>
          <a:ln>
            <a:solidFill>
              <a:srgbClr val="002060"/>
            </a:solidFill>
            <a:prstDash val="dash"/>
            <a:headEnd type="arrow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9" name="直接连接符 138"/>
          <p:cNvCxnSpPr/>
          <p:nvPr/>
        </p:nvCxnSpPr>
        <p:spPr>
          <a:xfrm>
            <a:off x="744353" y="2529024"/>
            <a:ext cx="23313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文本框 139"/>
          <p:cNvSpPr txBox="1"/>
          <p:nvPr/>
        </p:nvSpPr>
        <p:spPr>
          <a:xfrm>
            <a:off x="694846" y="1898210"/>
            <a:ext cx="24303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云</a:t>
            </a:r>
            <a:r>
              <a:rPr lang="en-US" altLang="zh-CN" sz="16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AC</a:t>
            </a:r>
            <a:r>
              <a:rPr lang="zh-CN" altLang="en-US" sz="16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做为分布式部署在互联网上</a:t>
            </a:r>
            <a:endParaRPr lang="zh-CN" altLang="en-US" sz="16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41" name="直接连接符 140"/>
          <p:cNvCxnSpPr/>
          <p:nvPr/>
        </p:nvCxnSpPr>
        <p:spPr>
          <a:xfrm>
            <a:off x="757503" y="3214085"/>
            <a:ext cx="23313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文本框 141"/>
          <p:cNvSpPr txBox="1"/>
          <p:nvPr/>
        </p:nvSpPr>
        <p:spPr>
          <a:xfrm>
            <a:off x="699758" y="2591509"/>
            <a:ext cx="24303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</a:t>
            </a:r>
            <a:r>
              <a:rPr lang="zh-CN" altLang="en-US" sz="16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终端从任意位置接入互联网</a:t>
            </a:r>
            <a:endParaRPr lang="zh-CN" altLang="en-US" sz="16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43" name="直接连接符 142"/>
          <p:cNvCxnSpPr/>
          <p:nvPr/>
        </p:nvCxnSpPr>
        <p:spPr>
          <a:xfrm>
            <a:off x="748964" y="3879122"/>
            <a:ext cx="23313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文本框 143"/>
          <p:cNvSpPr txBox="1"/>
          <p:nvPr/>
        </p:nvSpPr>
        <p:spPr>
          <a:xfrm>
            <a:off x="699457" y="3256546"/>
            <a:ext cx="24303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</a:t>
            </a:r>
            <a:r>
              <a:rPr lang="zh-CN" altLang="en-US" sz="16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将</a:t>
            </a:r>
            <a:r>
              <a:rPr lang="en-US" altLang="zh-CN" sz="16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AC</a:t>
            </a:r>
            <a:r>
              <a:rPr lang="zh-CN" altLang="en-US" sz="16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地址指导向云</a:t>
            </a:r>
            <a:r>
              <a:rPr lang="en-US" altLang="zh-CN" sz="16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AC</a:t>
            </a:r>
            <a:r>
              <a:rPr lang="zh-CN" altLang="en-US" sz="16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分配器，请求分配资源</a:t>
            </a:r>
            <a:endParaRPr lang="zh-CN" altLang="en-US" sz="16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45" name="直接连接符 144"/>
          <p:cNvCxnSpPr/>
          <p:nvPr/>
        </p:nvCxnSpPr>
        <p:spPr>
          <a:xfrm>
            <a:off x="753876" y="4794846"/>
            <a:ext cx="23313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文本框 145"/>
          <p:cNvSpPr txBox="1"/>
          <p:nvPr/>
        </p:nvSpPr>
        <p:spPr>
          <a:xfrm>
            <a:off x="704369" y="3941607"/>
            <a:ext cx="24303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云</a:t>
            </a:r>
            <a:r>
              <a:rPr lang="en-US" altLang="zh-CN" sz="16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AC</a:t>
            </a:r>
            <a:r>
              <a:rPr lang="zh-CN" altLang="en-US" sz="16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分配器为</a:t>
            </a:r>
            <a:r>
              <a:rPr lang="en-US" altLang="zh-CN" sz="16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</a:t>
            </a:r>
            <a:r>
              <a:rPr lang="zh-CN" altLang="en-US" sz="16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指定就近的</a:t>
            </a:r>
            <a:r>
              <a:rPr lang="en-US" altLang="zh-CN" sz="16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AC</a:t>
            </a:r>
            <a:r>
              <a:rPr lang="zh-CN" altLang="en-US" sz="16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节点，</a:t>
            </a:r>
            <a:r>
              <a:rPr lang="en-US" altLang="zh-CN" sz="16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</a:t>
            </a:r>
            <a:r>
              <a:rPr lang="zh-CN" altLang="en-US" sz="16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重新指向云</a:t>
            </a:r>
            <a:r>
              <a:rPr lang="en-US" altLang="zh-CN" sz="16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AC</a:t>
            </a:r>
            <a:r>
              <a:rPr lang="zh-CN" altLang="en-US" sz="16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节点</a:t>
            </a:r>
            <a:endParaRPr lang="zh-CN" altLang="en-US" sz="16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47" name="直接连接符 146"/>
          <p:cNvCxnSpPr/>
          <p:nvPr/>
        </p:nvCxnSpPr>
        <p:spPr>
          <a:xfrm>
            <a:off x="749158" y="5695398"/>
            <a:ext cx="23313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文本框 147"/>
          <p:cNvSpPr txBox="1"/>
          <p:nvPr/>
        </p:nvSpPr>
        <p:spPr>
          <a:xfrm>
            <a:off x="699651" y="4833920"/>
            <a:ext cx="24303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云</a:t>
            </a:r>
            <a:r>
              <a:rPr lang="en-US" altLang="zh-CN" sz="16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AC</a:t>
            </a:r>
            <a:r>
              <a:rPr lang="zh-CN" altLang="en-US" sz="16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节点向</a:t>
            </a:r>
            <a:r>
              <a:rPr lang="en-US" altLang="zh-CN" sz="16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</a:t>
            </a:r>
            <a:r>
              <a:rPr lang="zh-CN" altLang="en-US" sz="16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下发参数，</a:t>
            </a:r>
            <a:r>
              <a:rPr lang="en-US" altLang="zh-CN" sz="16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</a:t>
            </a:r>
            <a:r>
              <a:rPr lang="zh-CN" altLang="en-US" sz="16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获得</a:t>
            </a:r>
            <a:r>
              <a:rPr lang="en-US" altLang="zh-CN" sz="16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SSID</a:t>
            </a:r>
            <a:r>
              <a:rPr lang="zh-CN" altLang="en-US" sz="16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等参数后，开始工作</a:t>
            </a:r>
            <a:endParaRPr lang="zh-CN" altLang="en-US" sz="16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51" name="直接连接符 150"/>
          <p:cNvCxnSpPr/>
          <p:nvPr/>
        </p:nvCxnSpPr>
        <p:spPr>
          <a:xfrm>
            <a:off x="744353" y="1812592"/>
            <a:ext cx="23313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文本框 151"/>
          <p:cNvSpPr txBox="1"/>
          <p:nvPr/>
        </p:nvSpPr>
        <p:spPr>
          <a:xfrm>
            <a:off x="1053321" y="1190765"/>
            <a:ext cx="24303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工作模式</a:t>
            </a:r>
            <a:endParaRPr lang="zh-CN" altLang="en-US" sz="24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53" name="直接连接符 152"/>
          <p:cNvCxnSpPr/>
          <p:nvPr/>
        </p:nvCxnSpPr>
        <p:spPr>
          <a:xfrm>
            <a:off x="769049" y="6121774"/>
            <a:ext cx="23313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文本框 153"/>
          <p:cNvSpPr txBox="1"/>
          <p:nvPr/>
        </p:nvSpPr>
        <p:spPr>
          <a:xfrm>
            <a:off x="719542" y="5713376"/>
            <a:ext cx="24303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云</a:t>
            </a:r>
            <a:r>
              <a:rPr lang="en-US" altLang="zh-CN" sz="16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AC</a:t>
            </a:r>
            <a:r>
              <a:rPr lang="zh-CN" altLang="en-US" sz="16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</a:t>
            </a:r>
            <a:r>
              <a:rPr lang="en-US" altLang="zh-CN" sz="16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</a:t>
            </a:r>
            <a:r>
              <a:rPr lang="zh-CN" altLang="en-US" sz="16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统一管理</a:t>
            </a:r>
            <a:endParaRPr lang="zh-CN" altLang="en-US" sz="16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56" name="直接连接符 155"/>
          <p:cNvCxnSpPr/>
          <p:nvPr/>
        </p:nvCxnSpPr>
        <p:spPr>
          <a:xfrm>
            <a:off x="3088811" y="1812592"/>
            <a:ext cx="0" cy="43179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9192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ldLvl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AA1BF-EDF5-4B37-94C2-7ABE97CB820A}" type="datetime1">
              <a:rPr lang="zh-CN" altLang="en-US" smtClean="0"/>
              <a:t>2016/2/23</a:t>
            </a:fld>
            <a:endParaRPr lang="zh-CN" altLang="en-US" smtClean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56A7B-9554-4CE4-AD4F-6A68902B9F6A}" type="slidenum">
              <a:rPr lang="zh-CN" altLang="en-US" smtClean="0"/>
              <a:t>8</a:t>
            </a:fld>
            <a:endParaRPr lang="zh-CN" altLang="en-US"/>
          </a:p>
        </p:txBody>
      </p:sp>
      <p:cxnSp>
        <p:nvCxnSpPr>
          <p:cNvPr id="6" name="肘形连接符 5"/>
          <p:cNvCxnSpPr>
            <a:cxnSpLocks noChangeShapeType="1"/>
          </p:cNvCxnSpPr>
          <p:nvPr/>
        </p:nvCxnSpPr>
        <p:spPr bwMode="auto">
          <a:xfrm flipH="1" flipV="1">
            <a:off x="6784975" y="1873250"/>
            <a:ext cx="3768725" cy="546100"/>
          </a:xfrm>
          <a:prstGeom prst="bentConnector3">
            <a:avLst>
              <a:gd name="adj1" fmla="val 218"/>
            </a:avLst>
          </a:prstGeom>
          <a:noFill/>
          <a:ln w="19050">
            <a:solidFill>
              <a:srgbClr val="A5A5A5"/>
            </a:solidFill>
            <a:miter lim="800000"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" name="肘形连接符 2"/>
          <p:cNvCxnSpPr>
            <a:cxnSpLocks noChangeShapeType="1"/>
          </p:cNvCxnSpPr>
          <p:nvPr/>
        </p:nvCxnSpPr>
        <p:spPr bwMode="auto">
          <a:xfrm flipH="1">
            <a:off x="6784975" y="5418138"/>
            <a:ext cx="3768725" cy="546100"/>
          </a:xfrm>
          <a:prstGeom prst="bentConnector3">
            <a:avLst>
              <a:gd name="adj1" fmla="val 218"/>
            </a:avLst>
          </a:prstGeom>
          <a:noFill/>
          <a:ln w="19050">
            <a:solidFill>
              <a:srgbClr val="A5A5A5"/>
            </a:solidFill>
            <a:miter lim="800000"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" name="肘形连接符 3"/>
          <p:cNvCxnSpPr>
            <a:cxnSpLocks noChangeShapeType="1"/>
          </p:cNvCxnSpPr>
          <p:nvPr/>
        </p:nvCxnSpPr>
        <p:spPr bwMode="auto">
          <a:xfrm flipV="1">
            <a:off x="1689100" y="1873250"/>
            <a:ext cx="3635375" cy="546100"/>
          </a:xfrm>
          <a:prstGeom prst="bentConnector3">
            <a:avLst>
              <a:gd name="adj1" fmla="val 218"/>
            </a:avLst>
          </a:prstGeom>
          <a:noFill/>
          <a:ln w="19050">
            <a:solidFill>
              <a:srgbClr val="A5A5A5"/>
            </a:solidFill>
            <a:miter lim="800000"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" name="肘形连接符 4"/>
          <p:cNvCxnSpPr>
            <a:cxnSpLocks noChangeShapeType="1"/>
          </p:cNvCxnSpPr>
          <p:nvPr/>
        </p:nvCxnSpPr>
        <p:spPr bwMode="auto">
          <a:xfrm>
            <a:off x="1689100" y="5448300"/>
            <a:ext cx="3635375" cy="544513"/>
          </a:xfrm>
          <a:prstGeom prst="bentConnector3">
            <a:avLst>
              <a:gd name="adj1" fmla="val 218"/>
            </a:avLst>
          </a:prstGeom>
          <a:noFill/>
          <a:ln w="19050">
            <a:solidFill>
              <a:srgbClr val="A5A5A5"/>
            </a:solidFill>
            <a:miter lim="800000"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" name="文本框 5"/>
          <p:cNvSpPr>
            <a:spLocks noChangeArrowheads="1"/>
          </p:cNvSpPr>
          <p:nvPr/>
        </p:nvSpPr>
        <p:spPr bwMode="auto">
          <a:xfrm>
            <a:off x="2563813" y="4857750"/>
            <a:ext cx="3198812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zh-CN" altLang="en-US" sz="1400" dirty="0" smtClean="0">
                <a:solidFill>
                  <a:srgbClr val="595959"/>
                </a:solidFill>
                <a:latin typeface="微软雅黑" pitchFamily="34" charset="-122"/>
                <a:sym typeface="微软雅黑" pitchFamily="34" charset="-122"/>
              </a:rPr>
              <a:t>任意网络部署，只需指定</a:t>
            </a:r>
            <a:r>
              <a:rPr lang="en-US" altLang="zh-CN" sz="1400" dirty="0" smtClean="0">
                <a:solidFill>
                  <a:srgbClr val="595959"/>
                </a:solidFill>
                <a:latin typeface="微软雅黑" pitchFamily="34" charset="-122"/>
                <a:sym typeface="微软雅黑" pitchFamily="34" charset="-122"/>
              </a:rPr>
              <a:t>AC</a:t>
            </a:r>
            <a:r>
              <a:rPr lang="zh-CN" altLang="en-US" sz="1400" dirty="0" smtClean="0">
                <a:solidFill>
                  <a:srgbClr val="595959"/>
                </a:solidFill>
                <a:latin typeface="微软雅黑" pitchFamily="34" charset="-122"/>
                <a:sym typeface="微软雅黑" pitchFamily="34" charset="-122"/>
              </a:rPr>
              <a:t>地址即可</a:t>
            </a:r>
            <a:endParaRPr lang="en-US" altLang="zh-CN" sz="1400" dirty="0" smtClean="0">
              <a:solidFill>
                <a:srgbClr val="595959"/>
              </a:solidFill>
              <a:latin typeface="微软雅黑" pitchFamily="34" charset="-122"/>
              <a:sym typeface="微软雅黑" pitchFamily="34" charset="-122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zh-CN" altLang="en-US" sz="1400" dirty="0" smtClean="0">
                <a:solidFill>
                  <a:srgbClr val="595959"/>
                </a:solidFill>
                <a:latin typeface="微软雅黑" pitchFamily="34" charset="-122"/>
                <a:sym typeface="微软雅黑" pitchFamily="34" charset="-122"/>
              </a:rPr>
              <a:t>通过在网元设备中设定独立的</a:t>
            </a:r>
            <a:r>
              <a:rPr lang="en-US" altLang="zh-CN" sz="1400" dirty="0" smtClean="0">
                <a:solidFill>
                  <a:srgbClr val="595959"/>
                </a:solidFill>
                <a:latin typeface="微软雅黑" pitchFamily="34" charset="-122"/>
                <a:sym typeface="微软雅黑" pitchFamily="34" charset="-122"/>
              </a:rPr>
              <a:t>ID</a:t>
            </a:r>
            <a:r>
              <a:rPr lang="zh-CN" altLang="en-US" sz="1400" dirty="0" smtClean="0">
                <a:solidFill>
                  <a:srgbClr val="595959"/>
                </a:solidFill>
                <a:latin typeface="微软雅黑" pitchFamily="34" charset="-122"/>
                <a:sym typeface="微软雅黑" pitchFamily="34" charset="-122"/>
              </a:rPr>
              <a:t>号，自动匹配下发配置，以及实现相对应的独立管理功能</a:t>
            </a:r>
            <a:endParaRPr lang="zh-CN" altLang="en-US" sz="1400" dirty="0">
              <a:solidFill>
                <a:srgbClr val="595959"/>
              </a:solidFill>
              <a:latin typeface="微软雅黑" pitchFamily="34" charset="-122"/>
              <a:sym typeface="微软雅黑" pitchFamily="34" charset="-122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 typeface="Arial" pitchFamily="34" charset="0"/>
              <a:buNone/>
            </a:pPr>
            <a:endParaRPr lang="zh-CN" altLang="en-US" sz="1400" dirty="0">
              <a:solidFill>
                <a:srgbClr val="595959"/>
              </a:solidFill>
              <a:latin typeface="微软雅黑" pitchFamily="34" charset="-122"/>
              <a:ea typeface="宋体" pitchFamily="2" charset="-122"/>
              <a:sym typeface="微软雅黑" pitchFamily="34" charset="-122"/>
            </a:endParaRPr>
          </a:p>
        </p:txBody>
      </p:sp>
      <p:sp>
        <p:nvSpPr>
          <p:cNvPr id="11" name="文本框 6"/>
          <p:cNvSpPr>
            <a:spLocks noChangeArrowheads="1"/>
          </p:cNvSpPr>
          <p:nvPr/>
        </p:nvSpPr>
        <p:spPr bwMode="auto">
          <a:xfrm>
            <a:off x="2879725" y="6015038"/>
            <a:ext cx="249299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zh-CN" altLang="en-US" sz="2000" b="1" dirty="0" smtClean="0">
                <a:solidFill>
                  <a:srgbClr val="595959"/>
                </a:solidFill>
                <a:latin typeface="微软雅黑" pitchFamily="34" charset="-122"/>
                <a:sym typeface="微软雅黑" pitchFamily="34" charset="-122"/>
              </a:rPr>
              <a:t>便捷部署，即插即用</a:t>
            </a:r>
            <a:endParaRPr lang="zh-CN" altLang="en-US" sz="1900" dirty="0">
              <a:ea typeface="宋体" pitchFamily="2" charset="-122"/>
            </a:endParaRPr>
          </a:p>
        </p:txBody>
      </p:sp>
      <p:grpSp>
        <p:nvGrpSpPr>
          <p:cNvPr id="12" name="组合 7"/>
          <p:cNvGrpSpPr/>
          <p:nvPr/>
        </p:nvGrpSpPr>
        <p:grpSpPr bwMode="auto">
          <a:xfrm>
            <a:off x="992188" y="4083050"/>
            <a:ext cx="1344612" cy="1346200"/>
            <a:chOff x="0" y="0"/>
            <a:chExt cx="1403797" cy="1403797"/>
          </a:xfrm>
        </p:grpSpPr>
        <p:sp>
          <p:nvSpPr>
            <p:cNvPr id="13" name="椭圆 8"/>
            <p:cNvSpPr>
              <a:spLocks noChangeArrowheads="1"/>
            </p:cNvSpPr>
            <p:nvPr/>
          </p:nvSpPr>
          <p:spPr bwMode="auto">
            <a:xfrm>
              <a:off x="0" y="0"/>
              <a:ext cx="1403797" cy="1403797"/>
            </a:xfrm>
            <a:prstGeom prst="ellipse">
              <a:avLst/>
            </a:prstGeom>
            <a:solidFill>
              <a:srgbClr val="C2D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itchFamily="34" charset="0"/>
                <a:buChar char="•"/>
                <a:defRPr sz="28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itchFamily="34" charset="0"/>
                <a:buNone/>
              </a:pPr>
              <a:endParaRPr lang="zh-CN" altLang="zh-CN" sz="1300">
                <a:solidFill>
                  <a:srgbClr val="FFFFFF"/>
                </a:solidFill>
                <a:latin typeface="微软雅黑" pitchFamily="34" charset="-122"/>
                <a:sym typeface="微软雅黑" pitchFamily="34" charset="-122"/>
              </a:endParaRPr>
            </a:p>
          </p:txBody>
        </p:sp>
        <p:grpSp>
          <p:nvGrpSpPr>
            <p:cNvPr id="14" name="组合 9"/>
            <p:cNvGrpSpPr/>
            <p:nvPr/>
          </p:nvGrpSpPr>
          <p:grpSpPr bwMode="auto">
            <a:xfrm>
              <a:off x="486136" y="362881"/>
              <a:ext cx="392888" cy="661931"/>
              <a:chOff x="0" y="0"/>
              <a:chExt cx="292099" cy="492124"/>
            </a:xfrm>
          </p:grpSpPr>
          <p:sp>
            <p:nvSpPr>
              <p:cNvPr id="15" name="Freeform 15"/>
              <p:cNvSpPr>
                <a:spLocks noEditPoints="1" noChangeArrowheads="1"/>
              </p:cNvSpPr>
              <p:nvPr/>
            </p:nvSpPr>
            <p:spPr bwMode="auto">
              <a:xfrm>
                <a:off x="0" y="0"/>
                <a:ext cx="292099" cy="492124"/>
              </a:xfrm>
              <a:custGeom>
                <a:avLst/>
                <a:gdLst>
                  <a:gd name="T0" fmla="*/ 0 w 166"/>
                  <a:gd name="T1" fmla="*/ 2147483646 h 280"/>
                  <a:gd name="T2" fmla="*/ 2147483646 w 166"/>
                  <a:gd name="T3" fmla="*/ 2147483646 h 280"/>
                  <a:gd name="T4" fmla="*/ 2147483646 w 166"/>
                  <a:gd name="T5" fmla="*/ 2147483646 h 280"/>
                  <a:gd name="T6" fmla="*/ 2147483646 w 166"/>
                  <a:gd name="T7" fmla="*/ 2147483646 h 280"/>
                  <a:gd name="T8" fmla="*/ 2147483646 w 166"/>
                  <a:gd name="T9" fmla="*/ 2147483646 h 280"/>
                  <a:gd name="T10" fmla="*/ 2147483646 w 166"/>
                  <a:gd name="T11" fmla="*/ 2147483646 h 280"/>
                  <a:gd name="T12" fmla="*/ 2147483646 w 166"/>
                  <a:gd name="T13" fmla="*/ 2147483646 h 280"/>
                  <a:gd name="T14" fmla="*/ 2147483646 w 166"/>
                  <a:gd name="T15" fmla="*/ 2147483646 h 280"/>
                  <a:gd name="T16" fmla="*/ 2147483646 w 166"/>
                  <a:gd name="T17" fmla="*/ 2147483646 h 280"/>
                  <a:gd name="T18" fmla="*/ 0 w 166"/>
                  <a:gd name="T19" fmla="*/ 2147483646 h 280"/>
                  <a:gd name="T20" fmla="*/ 0 w 166"/>
                  <a:gd name="T21" fmla="*/ 2147483646 h 280"/>
                  <a:gd name="T22" fmla="*/ 0 w 166"/>
                  <a:gd name="T23" fmla="*/ 2147483646 h 280"/>
                  <a:gd name="T24" fmla="*/ 0 w 166"/>
                  <a:gd name="T25" fmla="*/ 0 h 280"/>
                  <a:gd name="T26" fmla="*/ 2147483646 w 166"/>
                  <a:gd name="T27" fmla="*/ 0 h 280"/>
                  <a:gd name="T28" fmla="*/ 2147483646 w 166"/>
                  <a:gd name="T29" fmla="*/ 2147483646 h 280"/>
                  <a:gd name="T30" fmla="*/ 2147483646 w 166"/>
                  <a:gd name="T31" fmla="*/ 2147483646 h 280"/>
                  <a:gd name="T32" fmla="*/ 2147483646 w 166"/>
                  <a:gd name="T33" fmla="*/ 2147483646 h 280"/>
                  <a:gd name="T34" fmla="*/ 2147483646 w 166"/>
                  <a:gd name="T35" fmla="*/ 2147483646 h 280"/>
                  <a:gd name="T36" fmla="*/ 2147483646 w 166"/>
                  <a:gd name="T37" fmla="*/ 2147483646 h 280"/>
                  <a:gd name="T38" fmla="*/ 2147483646 w 166"/>
                  <a:gd name="T39" fmla="*/ 2147483646 h 280"/>
                  <a:gd name="T40" fmla="*/ 2147483646 w 166"/>
                  <a:gd name="T41" fmla="*/ 2147483646 h 280"/>
                  <a:gd name="T42" fmla="*/ 0 w 166"/>
                  <a:gd name="T43" fmla="*/ 2147483646 h 280"/>
                  <a:gd name="T44" fmla="*/ 0 w 166"/>
                  <a:gd name="T45" fmla="*/ 0 h 28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66"/>
                  <a:gd name="T70" fmla="*/ 0 h 280"/>
                  <a:gd name="T71" fmla="*/ 166 w 166"/>
                  <a:gd name="T72" fmla="*/ 280 h 280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66" h="280">
                    <a:moveTo>
                      <a:pt x="0" y="280"/>
                    </a:moveTo>
                    <a:lnTo>
                      <a:pt x="166" y="280"/>
                    </a:lnTo>
                    <a:lnTo>
                      <a:pt x="166" y="268"/>
                    </a:lnTo>
                    <a:lnTo>
                      <a:pt x="164" y="264"/>
                    </a:lnTo>
                    <a:lnTo>
                      <a:pt x="160" y="262"/>
                    </a:lnTo>
                    <a:lnTo>
                      <a:pt x="6" y="262"/>
                    </a:lnTo>
                    <a:lnTo>
                      <a:pt x="2" y="264"/>
                    </a:lnTo>
                    <a:lnTo>
                      <a:pt x="0" y="268"/>
                    </a:lnTo>
                    <a:lnTo>
                      <a:pt x="0" y="280"/>
                    </a:lnTo>
                    <a:close/>
                    <a:moveTo>
                      <a:pt x="0" y="0"/>
                    </a:moveTo>
                    <a:lnTo>
                      <a:pt x="166" y="0"/>
                    </a:lnTo>
                    <a:lnTo>
                      <a:pt x="166" y="12"/>
                    </a:lnTo>
                    <a:lnTo>
                      <a:pt x="164" y="16"/>
                    </a:lnTo>
                    <a:lnTo>
                      <a:pt x="160" y="18"/>
                    </a:lnTo>
                    <a:lnTo>
                      <a:pt x="6" y="18"/>
                    </a:lnTo>
                    <a:lnTo>
                      <a:pt x="2" y="16"/>
                    </a:lnTo>
                    <a:lnTo>
                      <a:pt x="0" y="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" name="Freeform 16"/>
              <p:cNvSpPr>
                <a:spLocks noEditPoints="1" noChangeArrowheads="1"/>
              </p:cNvSpPr>
              <p:nvPr/>
            </p:nvSpPr>
            <p:spPr bwMode="auto">
              <a:xfrm>
                <a:off x="23812" y="46039"/>
                <a:ext cx="244476" cy="400050"/>
              </a:xfrm>
              <a:custGeom>
                <a:avLst/>
                <a:gdLst>
                  <a:gd name="T0" fmla="*/ 2147483646 w 138"/>
                  <a:gd name="T1" fmla="*/ 2147483646 h 228"/>
                  <a:gd name="T2" fmla="*/ 2147483646 w 138"/>
                  <a:gd name="T3" fmla="*/ 2147483646 h 228"/>
                  <a:gd name="T4" fmla="*/ 2147483646 w 138"/>
                  <a:gd name="T5" fmla="*/ 2147483646 h 228"/>
                  <a:gd name="T6" fmla="*/ 2147483646 w 138"/>
                  <a:gd name="T7" fmla="*/ 2147483646 h 228"/>
                  <a:gd name="T8" fmla="*/ 2147483646 w 138"/>
                  <a:gd name="T9" fmla="*/ 2147483646 h 228"/>
                  <a:gd name="T10" fmla="*/ 2147483646 w 138"/>
                  <a:gd name="T11" fmla="*/ 2147483646 h 228"/>
                  <a:gd name="T12" fmla="*/ 2147483646 w 138"/>
                  <a:gd name="T13" fmla="*/ 2147483646 h 228"/>
                  <a:gd name="T14" fmla="*/ 2147483646 w 138"/>
                  <a:gd name="T15" fmla="*/ 2147483646 h 228"/>
                  <a:gd name="T16" fmla="*/ 2147483646 w 138"/>
                  <a:gd name="T17" fmla="*/ 2147483646 h 228"/>
                  <a:gd name="T18" fmla="*/ 2147483646 w 138"/>
                  <a:gd name="T19" fmla="*/ 2147483646 h 228"/>
                  <a:gd name="T20" fmla="*/ 0 w 138"/>
                  <a:gd name="T21" fmla="*/ 2147483646 h 228"/>
                  <a:gd name="T22" fmla="*/ 0 w 138"/>
                  <a:gd name="T23" fmla="*/ 2147483646 h 228"/>
                  <a:gd name="T24" fmla="*/ 2147483646 w 138"/>
                  <a:gd name="T25" fmla="*/ 2147483646 h 228"/>
                  <a:gd name="T26" fmla="*/ 2147483646 w 138"/>
                  <a:gd name="T27" fmla="*/ 2147483646 h 228"/>
                  <a:gd name="T28" fmla="*/ 2147483646 w 138"/>
                  <a:gd name="T29" fmla="*/ 2147483646 h 228"/>
                  <a:gd name="T30" fmla="*/ 2147483646 w 138"/>
                  <a:gd name="T31" fmla="*/ 2147483646 h 228"/>
                  <a:gd name="T32" fmla="*/ 2147483646 w 138"/>
                  <a:gd name="T33" fmla="*/ 2147483646 h 228"/>
                  <a:gd name="T34" fmla="*/ 2147483646 w 138"/>
                  <a:gd name="T35" fmla="*/ 2147483646 h 228"/>
                  <a:gd name="T36" fmla="*/ 2147483646 w 138"/>
                  <a:gd name="T37" fmla="*/ 2147483646 h 228"/>
                  <a:gd name="T38" fmla="*/ 0 w 138"/>
                  <a:gd name="T39" fmla="*/ 2147483646 h 228"/>
                  <a:gd name="T40" fmla="*/ 2147483646 w 138"/>
                  <a:gd name="T41" fmla="*/ 0 h 228"/>
                  <a:gd name="T42" fmla="*/ 2147483646 w 138"/>
                  <a:gd name="T43" fmla="*/ 2147483646 h 228"/>
                  <a:gd name="T44" fmla="*/ 2147483646 w 138"/>
                  <a:gd name="T45" fmla="*/ 2147483646 h 228"/>
                  <a:gd name="T46" fmla="*/ 2147483646 w 138"/>
                  <a:gd name="T47" fmla="*/ 2147483646 h 228"/>
                  <a:gd name="T48" fmla="*/ 2147483646 w 138"/>
                  <a:gd name="T49" fmla="*/ 2147483646 h 228"/>
                  <a:gd name="T50" fmla="*/ 2147483646 w 138"/>
                  <a:gd name="T51" fmla="*/ 2147483646 h 228"/>
                  <a:gd name="T52" fmla="*/ 2147483646 w 138"/>
                  <a:gd name="T53" fmla="*/ 2147483646 h 228"/>
                  <a:gd name="T54" fmla="*/ 2147483646 w 138"/>
                  <a:gd name="T55" fmla="*/ 2147483646 h 228"/>
                  <a:gd name="T56" fmla="*/ 2147483646 w 138"/>
                  <a:gd name="T57" fmla="*/ 2147483646 h 228"/>
                  <a:gd name="T58" fmla="*/ 2147483646 w 138"/>
                  <a:gd name="T59" fmla="*/ 2147483646 h 228"/>
                  <a:gd name="T60" fmla="*/ 2147483646 w 138"/>
                  <a:gd name="T61" fmla="*/ 2147483646 h 228"/>
                  <a:gd name="T62" fmla="*/ 2147483646 w 138"/>
                  <a:gd name="T63" fmla="*/ 0 h 228"/>
                  <a:gd name="T64" fmla="*/ 2147483646 w 138"/>
                  <a:gd name="T65" fmla="*/ 2147483646 h 228"/>
                  <a:gd name="T66" fmla="*/ 2147483646 w 138"/>
                  <a:gd name="T67" fmla="*/ 2147483646 h 228"/>
                  <a:gd name="T68" fmla="*/ 2147483646 w 138"/>
                  <a:gd name="T69" fmla="*/ 2147483646 h 228"/>
                  <a:gd name="T70" fmla="*/ 2147483646 w 138"/>
                  <a:gd name="T71" fmla="*/ 2147483646 h 228"/>
                  <a:gd name="T72" fmla="*/ 2147483646 w 138"/>
                  <a:gd name="T73" fmla="*/ 2147483646 h 228"/>
                  <a:gd name="T74" fmla="*/ 2147483646 w 138"/>
                  <a:gd name="T75" fmla="*/ 2147483646 h 228"/>
                  <a:gd name="T76" fmla="*/ 2147483646 w 138"/>
                  <a:gd name="T77" fmla="*/ 2147483646 h 228"/>
                  <a:gd name="T78" fmla="*/ 2147483646 w 138"/>
                  <a:gd name="T79" fmla="*/ 2147483646 h 228"/>
                  <a:gd name="T80" fmla="*/ 2147483646 w 138"/>
                  <a:gd name="T81" fmla="*/ 2147483646 h 228"/>
                  <a:gd name="T82" fmla="*/ 2147483646 w 138"/>
                  <a:gd name="T83" fmla="*/ 2147483646 h 228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38"/>
                  <a:gd name="T127" fmla="*/ 0 h 228"/>
                  <a:gd name="T128" fmla="*/ 138 w 138"/>
                  <a:gd name="T129" fmla="*/ 228 h 228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38" h="228">
                    <a:moveTo>
                      <a:pt x="14" y="0"/>
                    </a:moveTo>
                    <a:lnTo>
                      <a:pt x="14" y="50"/>
                    </a:lnTo>
                    <a:lnTo>
                      <a:pt x="14" y="58"/>
                    </a:lnTo>
                    <a:lnTo>
                      <a:pt x="16" y="66"/>
                    </a:lnTo>
                    <a:lnTo>
                      <a:pt x="20" y="70"/>
                    </a:lnTo>
                    <a:lnTo>
                      <a:pt x="24" y="76"/>
                    </a:lnTo>
                    <a:lnTo>
                      <a:pt x="48" y="96"/>
                    </a:lnTo>
                    <a:lnTo>
                      <a:pt x="56" y="104"/>
                    </a:lnTo>
                    <a:lnTo>
                      <a:pt x="58" y="110"/>
                    </a:lnTo>
                    <a:lnTo>
                      <a:pt x="58" y="114"/>
                    </a:lnTo>
                    <a:lnTo>
                      <a:pt x="56" y="122"/>
                    </a:lnTo>
                    <a:lnTo>
                      <a:pt x="48" y="132"/>
                    </a:lnTo>
                    <a:lnTo>
                      <a:pt x="24" y="152"/>
                    </a:lnTo>
                    <a:lnTo>
                      <a:pt x="20" y="156"/>
                    </a:lnTo>
                    <a:lnTo>
                      <a:pt x="16" y="162"/>
                    </a:lnTo>
                    <a:lnTo>
                      <a:pt x="14" y="168"/>
                    </a:lnTo>
                    <a:lnTo>
                      <a:pt x="14" y="176"/>
                    </a:lnTo>
                    <a:lnTo>
                      <a:pt x="14" y="228"/>
                    </a:lnTo>
                    <a:lnTo>
                      <a:pt x="0" y="228"/>
                    </a:lnTo>
                    <a:lnTo>
                      <a:pt x="0" y="172"/>
                    </a:lnTo>
                    <a:lnTo>
                      <a:pt x="0" y="162"/>
                    </a:lnTo>
                    <a:lnTo>
                      <a:pt x="2" y="154"/>
                    </a:lnTo>
                    <a:lnTo>
                      <a:pt x="8" y="148"/>
                    </a:lnTo>
                    <a:lnTo>
                      <a:pt x="14" y="142"/>
                    </a:lnTo>
                    <a:lnTo>
                      <a:pt x="36" y="122"/>
                    </a:lnTo>
                    <a:lnTo>
                      <a:pt x="40" y="118"/>
                    </a:lnTo>
                    <a:lnTo>
                      <a:pt x="42" y="114"/>
                    </a:lnTo>
                    <a:lnTo>
                      <a:pt x="40" y="110"/>
                    </a:lnTo>
                    <a:lnTo>
                      <a:pt x="36" y="106"/>
                    </a:lnTo>
                    <a:lnTo>
                      <a:pt x="14" y="86"/>
                    </a:lnTo>
                    <a:lnTo>
                      <a:pt x="8" y="80"/>
                    </a:lnTo>
                    <a:lnTo>
                      <a:pt x="2" y="72"/>
                    </a:lnTo>
                    <a:lnTo>
                      <a:pt x="0" y="66"/>
                    </a:lnTo>
                    <a:lnTo>
                      <a:pt x="0" y="56"/>
                    </a:lnTo>
                    <a:lnTo>
                      <a:pt x="0" y="0"/>
                    </a:lnTo>
                    <a:lnTo>
                      <a:pt x="14" y="0"/>
                    </a:lnTo>
                    <a:close/>
                    <a:moveTo>
                      <a:pt x="124" y="228"/>
                    </a:moveTo>
                    <a:lnTo>
                      <a:pt x="124" y="176"/>
                    </a:lnTo>
                    <a:lnTo>
                      <a:pt x="124" y="168"/>
                    </a:lnTo>
                    <a:lnTo>
                      <a:pt x="122" y="162"/>
                    </a:lnTo>
                    <a:lnTo>
                      <a:pt x="118" y="156"/>
                    </a:lnTo>
                    <a:lnTo>
                      <a:pt x="114" y="152"/>
                    </a:lnTo>
                    <a:lnTo>
                      <a:pt x="90" y="132"/>
                    </a:lnTo>
                    <a:lnTo>
                      <a:pt x="82" y="122"/>
                    </a:lnTo>
                    <a:lnTo>
                      <a:pt x="80" y="114"/>
                    </a:lnTo>
                    <a:lnTo>
                      <a:pt x="80" y="110"/>
                    </a:lnTo>
                    <a:lnTo>
                      <a:pt x="82" y="104"/>
                    </a:lnTo>
                    <a:lnTo>
                      <a:pt x="90" y="96"/>
                    </a:lnTo>
                    <a:lnTo>
                      <a:pt x="114" y="76"/>
                    </a:lnTo>
                    <a:lnTo>
                      <a:pt x="118" y="70"/>
                    </a:lnTo>
                    <a:lnTo>
                      <a:pt x="122" y="66"/>
                    </a:lnTo>
                    <a:lnTo>
                      <a:pt x="124" y="58"/>
                    </a:lnTo>
                    <a:lnTo>
                      <a:pt x="124" y="50"/>
                    </a:lnTo>
                    <a:lnTo>
                      <a:pt x="124" y="0"/>
                    </a:lnTo>
                    <a:lnTo>
                      <a:pt x="138" y="0"/>
                    </a:lnTo>
                    <a:lnTo>
                      <a:pt x="138" y="56"/>
                    </a:lnTo>
                    <a:lnTo>
                      <a:pt x="138" y="66"/>
                    </a:lnTo>
                    <a:lnTo>
                      <a:pt x="136" y="72"/>
                    </a:lnTo>
                    <a:lnTo>
                      <a:pt x="132" y="80"/>
                    </a:lnTo>
                    <a:lnTo>
                      <a:pt x="124" y="86"/>
                    </a:lnTo>
                    <a:lnTo>
                      <a:pt x="102" y="106"/>
                    </a:lnTo>
                    <a:lnTo>
                      <a:pt x="98" y="110"/>
                    </a:lnTo>
                    <a:lnTo>
                      <a:pt x="96" y="114"/>
                    </a:lnTo>
                    <a:lnTo>
                      <a:pt x="98" y="118"/>
                    </a:lnTo>
                    <a:lnTo>
                      <a:pt x="102" y="122"/>
                    </a:lnTo>
                    <a:lnTo>
                      <a:pt x="124" y="142"/>
                    </a:lnTo>
                    <a:lnTo>
                      <a:pt x="132" y="148"/>
                    </a:lnTo>
                    <a:lnTo>
                      <a:pt x="136" y="154"/>
                    </a:lnTo>
                    <a:lnTo>
                      <a:pt x="138" y="162"/>
                    </a:lnTo>
                    <a:lnTo>
                      <a:pt x="138" y="172"/>
                    </a:lnTo>
                    <a:lnTo>
                      <a:pt x="138" y="228"/>
                    </a:lnTo>
                    <a:lnTo>
                      <a:pt x="124" y="228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" name="Freeform 17"/>
              <p:cNvSpPr>
                <a:spLocks noChangeArrowheads="1"/>
              </p:cNvSpPr>
              <p:nvPr/>
            </p:nvSpPr>
            <p:spPr bwMode="auto">
              <a:xfrm>
                <a:off x="63499" y="166689"/>
                <a:ext cx="165100" cy="279400"/>
              </a:xfrm>
              <a:custGeom>
                <a:avLst/>
                <a:gdLst>
                  <a:gd name="T0" fmla="*/ 0 w 94"/>
                  <a:gd name="T1" fmla="*/ 2147483646 h 160"/>
                  <a:gd name="T2" fmla="*/ 2147483646 w 94"/>
                  <a:gd name="T3" fmla="*/ 2147483646 h 160"/>
                  <a:gd name="T4" fmla="*/ 2147483646 w 94"/>
                  <a:gd name="T5" fmla="*/ 2147483646 h 160"/>
                  <a:gd name="T6" fmla="*/ 2147483646 w 94"/>
                  <a:gd name="T7" fmla="*/ 2147483646 h 160"/>
                  <a:gd name="T8" fmla="*/ 2147483646 w 94"/>
                  <a:gd name="T9" fmla="*/ 2147483646 h 160"/>
                  <a:gd name="T10" fmla="*/ 2147483646 w 94"/>
                  <a:gd name="T11" fmla="*/ 2147483646 h 160"/>
                  <a:gd name="T12" fmla="*/ 2147483646 w 94"/>
                  <a:gd name="T13" fmla="*/ 2147483646 h 160"/>
                  <a:gd name="T14" fmla="*/ 2147483646 w 94"/>
                  <a:gd name="T15" fmla="*/ 2147483646 h 160"/>
                  <a:gd name="T16" fmla="*/ 2147483646 w 94"/>
                  <a:gd name="T17" fmla="*/ 2147483646 h 160"/>
                  <a:gd name="T18" fmla="*/ 2147483646 w 94"/>
                  <a:gd name="T19" fmla="*/ 2147483646 h 160"/>
                  <a:gd name="T20" fmla="*/ 2147483646 w 94"/>
                  <a:gd name="T21" fmla="*/ 2147483646 h 160"/>
                  <a:gd name="T22" fmla="*/ 2147483646 w 94"/>
                  <a:gd name="T23" fmla="*/ 2147483646 h 160"/>
                  <a:gd name="T24" fmla="*/ 2147483646 w 94"/>
                  <a:gd name="T25" fmla="*/ 2147483646 h 160"/>
                  <a:gd name="T26" fmla="*/ 2147483646 w 94"/>
                  <a:gd name="T27" fmla="*/ 2147483646 h 160"/>
                  <a:gd name="T28" fmla="*/ 2147483646 w 94"/>
                  <a:gd name="T29" fmla="*/ 2147483646 h 160"/>
                  <a:gd name="T30" fmla="*/ 2147483646 w 94"/>
                  <a:gd name="T31" fmla="*/ 2147483646 h 160"/>
                  <a:gd name="T32" fmla="*/ 2147483646 w 94"/>
                  <a:gd name="T33" fmla="*/ 2147483646 h 160"/>
                  <a:gd name="T34" fmla="*/ 2147483646 w 94"/>
                  <a:gd name="T35" fmla="*/ 0 h 160"/>
                  <a:gd name="T36" fmla="*/ 2147483646 w 94"/>
                  <a:gd name="T37" fmla="*/ 0 h 160"/>
                  <a:gd name="T38" fmla="*/ 2147483646 w 94"/>
                  <a:gd name="T39" fmla="*/ 0 h 160"/>
                  <a:gd name="T40" fmla="*/ 2147483646 w 94"/>
                  <a:gd name="T41" fmla="*/ 0 h 160"/>
                  <a:gd name="T42" fmla="*/ 2147483646 w 94"/>
                  <a:gd name="T43" fmla="*/ 2147483646 h 160"/>
                  <a:gd name="T44" fmla="*/ 2147483646 w 94"/>
                  <a:gd name="T45" fmla="*/ 2147483646 h 160"/>
                  <a:gd name="T46" fmla="*/ 2147483646 w 94"/>
                  <a:gd name="T47" fmla="*/ 2147483646 h 160"/>
                  <a:gd name="T48" fmla="*/ 2147483646 w 94"/>
                  <a:gd name="T49" fmla="*/ 2147483646 h 160"/>
                  <a:gd name="T50" fmla="*/ 2147483646 w 94"/>
                  <a:gd name="T51" fmla="*/ 2147483646 h 160"/>
                  <a:gd name="T52" fmla="*/ 2147483646 w 94"/>
                  <a:gd name="T53" fmla="*/ 2147483646 h 160"/>
                  <a:gd name="T54" fmla="*/ 2147483646 w 94"/>
                  <a:gd name="T55" fmla="*/ 2147483646 h 160"/>
                  <a:gd name="T56" fmla="*/ 2147483646 w 94"/>
                  <a:gd name="T57" fmla="*/ 2147483646 h 160"/>
                  <a:gd name="T58" fmla="*/ 2147483646 w 94"/>
                  <a:gd name="T59" fmla="*/ 2147483646 h 160"/>
                  <a:gd name="T60" fmla="*/ 2147483646 w 94"/>
                  <a:gd name="T61" fmla="*/ 2147483646 h 160"/>
                  <a:gd name="T62" fmla="*/ 2147483646 w 94"/>
                  <a:gd name="T63" fmla="*/ 2147483646 h 160"/>
                  <a:gd name="T64" fmla="*/ 2147483646 w 94"/>
                  <a:gd name="T65" fmla="*/ 2147483646 h 160"/>
                  <a:gd name="T66" fmla="*/ 0 w 94"/>
                  <a:gd name="T67" fmla="*/ 2147483646 h 160"/>
                  <a:gd name="T68" fmla="*/ 0 w 94"/>
                  <a:gd name="T69" fmla="*/ 2147483646 h 1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94"/>
                  <a:gd name="T106" fmla="*/ 0 h 160"/>
                  <a:gd name="T107" fmla="*/ 94 w 94"/>
                  <a:gd name="T108" fmla="*/ 160 h 16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94" h="160">
                    <a:moveTo>
                      <a:pt x="0" y="160"/>
                    </a:moveTo>
                    <a:lnTo>
                      <a:pt x="48" y="160"/>
                    </a:lnTo>
                    <a:lnTo>
                      <a:pt x="94" y="160"/>
                    </a:lnTo>
                    <a:lnTo>
                      <a:pt x="94" y="134"/>
                    </a:lnTo>
                    <a:lnTo>
                      <a:pt x="58" y="98"/>
                    </a:lnTo>
                    <a:lnTo>
                      <a:pt x="54" y="94"/>
                    </a:lnTo>
                    <a:lnTo>
                      <a:pt x="52" y="90"/>
                    </a:lnTo>
                    <a:lnTo>
                      <a:pt x="52" y="78"/>
                    </a:lnTo>
                    <a:lnTo>
                      <a:pt x="52" y="44"/>
                    </a:lnTo>
                    <a:lnTo>
                      <a:pt x="52" y="38"/>
                    </a:lnTo>
                    <a:lnTo>
                      <a:pt x="54" y="32"/>
                    </a:lnTo>
                    <a:lnTo>
                      <a:pt x="62" y="22"/>
                    </a:lnTo>
                    <a:lnTo>
                      <a:pt x="76" y="10"/>
                    </a:lnTo>
                    <a:lnTo>
                      <a:pt x="82" y="6"/>
                    </a:lnTo>
                    <a:lnTo>
                      <a:pt x="88" y="0"/>
                    </a:lnTo>
                    <a:lnTo>
                      <a:pt x="48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18" y="10"/>
                    </a:lnTo>
                    <a:lnTo>
                      <a:pt x="32" y="22"/>
                    </a:lnTo>
                    <a:lnTo>
                      <a:pt x="38" y="32"/>
                    </a:lnTo>
                    <a:lnTo>
                      <a:pt x="42" y="38"/>
                    </a:lnTo>
                    <a:lnTo>
                      <a:pt x="42" y="44"/>
                    </a:lnTo>
                    <a:lnTo>
                      <a:pt x="42" y="78"/>
                    </a:lnTo>
                    <a:lnTo>
                      <a:pt x="42" y="90"/>
                    </a:lnTo>
                    <a:lnTo>
                      <a:pt x="40" y="94"/>
                    </a:lnTo>
                    <a:lnTo>
                      <a:pt x="38" y="98"/>
                    </a:lnTo>
                    <a:lnTo>
                      <a:pt x="0" y="134"/>
                    </a:lnTo>
                    <a:lnTo>
                      <a:pt x="0" y="160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8" name="文本框 13"/>
          <p:cNvSpPr>
            <a:spLocks noChangeArrowheads="1"/>
          </p:cNvSpPr>
          <p:nvPr/>
        </p:nvSpPr>
        <p:spPr bwMode="auto">
          <a:xfrm>
            <a:off x="6450013" y="4829175"/>
            <a:ext cx="337185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zh-CN" altLang="en-US" sz="1400" dirty="0" smtClean="0">
                <a:solidFill>
                  <a:srgbClr val="595959"/>
                </a:solidFill>
                <a:latin typeface="微软雅黑" pitchFamily="34" charset="-122"/>
                <a:sym typeface="微软雅黑" pitchFamily="34" charset="-122"/>
              </a:rPr>
              <a:t>计费本地化，精准计费</a:t>
            </a:r>
            <a:endParaRPr lang="en-US" altLang="zh-CN" sz="1400" dirty="0" smtClean="0">
              <a:solidFill>
                <a:srgbClr val="595959"/>
              </a:solidFill>
              <a:latin typeface="微软雅黑" pitchFamily="34" charset="-122"/>
              <a:sym typeface="微软雅黑" pitchFamily="34" charset="-122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en-US" altLang="zh-CN" sz="1400" dirty="0" smtClean="0">
                <a:solidFill>
                  <a:srgbClr val="595959"/>
                </a:solidFill>
                <a:latin typeface="微软雅黑" pitchFamily="34" charset="-122"/>
                <a:sym typeface="微软雅黑" pitchFamily="34" charset="-122"/>
              </a:rPr>
              <a:t>PORTAL</a:t>
            </a:r>
            <a:r>
              <a:rPr lang="zh-CN" altLang="en-US" sz="1400" dirty="0" smtClean="0">
                <a:solidFill>
                  <a:srgbClr val="595959"/>
                </a:solidFill>
                <a:latin typeface="微软雅黑" pitchFamily="34" charset="-122"/>
                <a:sym typeface="微软雅黑" pitchFamily="34" charset="-122"/>
              </a:rPr>
              <a:t>本地化，秒弹</a:t>
            </a:r>
            <a:r>
              <a:rPr lang="en-US" altLang="zh-CN" sz="1400" dirty="0" smtClean="0">
                <a:solidFill>
                  <a:srgbClr val="595959"/>
                </a:solidFill>
                <a:latin typeface="微软雅黑" pitchFamily="34" charset="-122"/>
                <a:sym typeface="微软雅黑" pitchFamily="34" charset="-122"/>
              </a:rPr>
              <a:t>PORTAL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zh-CN" altLang="en-US" sz="1400" dirty="0" smtClean="0">
                <a:solidFill>
                  <a:srgbClr val="595959"/>
                </a:solidFill>
                <a:latin typeface="微软雅黑" pitchFamily="34" charset="-122"/>
                <a:sym typeface="微软雅黑" pitchFamily="34" charset="-122"/>
              </a:rPr>
              <a:t>认证本地化</a:t>
            </a:r>
            <a:endParaRPr lang="en-US" altLang="zh-CN" sz="1400" dirty="0" smtClean="0">
              <a:solidFill>
                <a:srgbClr val="595959"/>
              </a:solidFill>
              <a:latin typeface="微软雅黑" pitchFamily="34" charset="-122"/>
              <a:sym typeface="微软雅黑" pitchFamily="34" charset="-122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en-US" altLang="zh-CN" sz="1400" dirty="0" smtClean="0">
                <a:solidFill>
                  <a:srgbClr val="595959"/>
                </a:solidFill>
                <a:latin typeface="微软雅黑" pitchFamily="34" charset="-122"/>
                <a:sym typeface="微软雅黑" pitchFamily="34" charset="-122"/>
              </a:rPr>
              <a:t>AC</a:t>
            </a:r>
            <a:r>
              <a:rPr lang="zh-CN" altLang="en-US" sz="1400" dirty="0" smtClean="0">
                <a:solidFill>
                  <a:srgbClr val="595959"/>
                </a:solidFill>
                <a:latin typeface="微软雅黑" pitchFamily="34" charset="-122"/>
                <a:sym typeface="微软雅黑" pitchFamily="34" charset="-122"/>
              </a:rPr>
              <a:t>管理本地化</a:t>
            </a:r>
          </a:p>
        </p:txBody>
      </p:sp>
      <p:sp>
        <p:nvSpPr>
          <p:cNvPr id="19" name="文本框 14"/>
          <p:cNvSpPr>
            <a:spLocks noChangeArrowheads="1"/>
          </p:cNvSpPr>
          <p:nvPr/>
        </p:nvSpPr>
        <p:spPr bwMode="auto">
          <a:xfrm>
            <a:off x="8007350" y="5986463"/>
            <a:ext cx="223651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zh-CN" altLang="en-US" sz="2000" b="1" dirty="0" smtClean="0">
                <a:solidFill>
                  <a:srgbClr val="595959"/>
                </a:solidFill>
                <a:latin typeface="微软雅黑" pitchFamily="34" charset="-122"/>
                <a:sym typeface="微软雅黑" pitchFamily="34" charset="-122"/>
              </a:rPr>
              <a:t>本地执行，高效率</a:t>
            </a:r>
            <a:endParaRPr lang="zh-CN" altLang="en-US" sz="1900" dirty="0">
              <a:ea typeface="宋体" pitchFamily="2" charset="-122"/>
            </a:endParaRPr>
          </a:p>
        </p:txBody>
      </p:sp>
      <p:sp>
        <p:nvSpPr>
          <p:cNvPr id="20" name="文本框 15"/>
          <p:cNvSpPr>
            <a:spLocks noChangeArrowheads="1"/>
          </p:cNvSpPr>
          <p:nvPr/>
        </p:nvSpPr>
        <p:spPr bwMode="auto">
          <a:xfrm>
            <a:off x="2489200" y="1939925"/>
            <a:ext cx="3457575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zh-CN" altLang="en-US" sz="1400" dirty="0" smtClean="0">
                <a:solidFill>
                  <a:srgbClr val="595959"/>
                </a:solidFill>
                <a:latin typeface="微软雅黑" pitchFamily="34" charset="-122"/>
                <a:sym typeface="微软雅黑" pitchFamily="34" charset="-122"/>
              </a:rPr>
              <a:t>云</a:t>
            </a:r>
            <a:r>
              <a:rPr lang="en-US" altLang="zh-CN" sz="1400" dirty="0" smtClean="0">
                <a:solidFill>
                  <a:srgbClr val="595959"/>
                </a:solidFill>
                <a:latin typeface="微软雅黑" pitchFamily="34" charset="-122"/>
                <a:sym typeface="微软雅黑" pitchFamily="34" charset="-122"/>
              </a:rPr>
              <a:t>AC</a:t>
            </a:r>
            <a:r>
              <a:rPr lang="zh-CN" altLang="en-US" sz="1400" dirty="0" smtClean="0">
                <a:solidFill>
                  <a:srgbClr val="595959"/>
                </a:solidFill>
                <a:latin typeface="微软雅黑" pitchFamily="34" charset="-122"/>
                <a:sym typeface="微软雅黑" pitchFamily="34" charset="-122"/>
              </a:rPr>
              <a:t>部署在云端，支持管理任意能访问该云</a:t>
            </a:r>
            <a:r>
              <a:rPr lang="en-US" altLang="zh-CN" sz="1400" dirty="0" smtClean="0">
                <a:solidFill>
                  <a:srgbClr val="595959"/>
                </a:solidFill>
                <a:latin typeface="微软雅黑" pitchFamily="34" charset="-122"/>
                <a:sym typeface="微软雅黑" pitchFamily="34" charset="-122"/>
              </a:rPr>
              <a:t>AC</a:t>
            </a:r>
            <a:r>
              <a:rPr lang="zh-CN" altLang="en-US" sz="1400" dirty="0" smtClean="0">
                <a:solidFill>
                  <a:srgbClr val="595959"/>
                </a:solidFill>
                <a:latin typeface="微软雅黑" pitchFamily="34" charset="-122"/>
                <a:sym typeface="微软雅黑" pitchFamily="34" charset="-122"/>
              </a:rPr>
              <a:t>的网络终端设备，而不论该设备是否经过了</a:t>
            </a:r>
            <a:r>
              <a:rPr lang="en-US" altLang="zh-CN" sz="1400" dirty="0" smtClean="0">
                <a:solidFill>
                  <a:srgbClr val="595959"/>
                </a:solidFill>
                <a:latin typeface="微软雅黑" pitchFamily="34" charset="-122"/>
                <a:sym typeface="微软雅黑" pitchFamily="34" charset="-122"/>
              </a:rPr>
              <a:t>NAT</a:t>
            </a:r>
            <a:r>
              <a:rPr lang="zh-CN" altLang="en-US" sz="1400" dirty="0" smtClean="0">
                <a:solidFill>
                  <a:srgbClr val="595959"/>
                </a:solidFill>
                <a:latin typeface="微软雅黑" pitchFamily="34" charset="-122"/>
                <a:sym typeface="微软雅黑" pitchFamily="34" charset="-122"/>
              </a:rPr>
              <a:t>。除了管理，还能实现认证计费。</a:t>
            </a:r>
            <a:endParaRPr lang="zh-CN" altLang="en-US" sz="1400" dirty="0">
              <a:solidFill>
                <a:srgbClr val="595959"/>
              </a:solidFill>
              <a:latin typeface="微软雅黑" pitchFamily="34" charset="-122"/>
              <a:sym typeface="微软雅黑" pitchFamily="34" charset="-122"/>
            </a:endParaRPr>
          </a:p>
        </p:txBody>
      </p:sp>
      <p:sp>
        <p:nvSpPr>
          <p:cNvPr id="21" name="文本框 16"/>
          <p:cNvSpPr>
            <a:spLocks noChangeArrowheads="1"/>
          </p:cNvSpPr>
          <p:nvPr/>
        </p:nvSpPr>
        <p:spPr bwMode="auto">
          <a:xfrm>
            <a:off x="2892425" y="1463675"/>
            <a:ext cx="249299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zh-CN" altLang="en-US" sz="2000" b="1" dirty="0" smtClean="0">
                <a:solidFill>
                  <a:srgbClr val="595959"/>
                </a:solidFill>
                <a:latin typeface="微软雅黑" pitchFamily="34" charset="-122"/>
                <a:sym typeface="微软雅黑" pitchFamily="34" charset="-122"/>
              </a:rPr>
              <a:t>跨互联网，云端管理</a:t>
            </a:r>
            <a:endParaRPr lang="zh-CN" altLang="en-US" sz="1900" dirty="0">
              <a:ea typeface="宋体" pitchFamily="2" charset="-122"/>
            </a:endParaRPr>
          </a:p>
        </p:txBody>
      </p:sp>
      <p:sp>
        <p:nvSpPr>
          <p:cNvPr id="22" name="文本框 17"/>
          <p:cNvSpPr>
            <a:spLocks noChangeArrowheads="1"/>
          </p:cNvSpPr>
          <p:nvPr/>
        </p:nvSpPr>
        <p:spPr bwMode="auto">
          <a:xfrm>
            <a:off x="6451600" y="1941513"/>
            <a:ext cx="3386138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1400" dirty="0" smtClean="0">
                <a:solidFill>
                  <a:srgbClr val="595959"/>
                </a:solidFill>
                <a:latin typeface="微软雅黑" pitchFamily="34" charset="-122"/>
                <a:sym typeface="微软雅黑" pitchFamily="34" charset="-122"/>
              </a:rPr>
              <a:t>云</a:t>
            </a:r>
            <a:r>
              <a:rPr lang="en-US" altLang="zh-CN" sz="1400" dirty="0" smtClean="0">
                <a:solidFill>
                  <a:srgbClr val="595959"/>
                </a:solidFill>
                <a:latin typeface="微软雅黑" pitchFamily="34" charset="-122"/>
                <a:sym typeface="微软雅黑" pitchFamily="34" charset="-122"/>
              </a:rPr>
              <a:t>AC</a:t>
            </a:r>
            <a:r>
              <a:rPr lang="zh-CN" altLang="en-US" sz="1400" dirty="0" smtClean="0">
                <a:solidFill>
                  <a:srgbClr val="595959"/>
                </a:solidFill>
                <a:latin typeface="微软雅黑" pitchFamily="34" charset="-122"/>
                <a:sym typeface="微软雅黑" pitchFamily="34" charset="-122"/>
              </a:rPr>
              <a:t>平台，除了能管理传统的</a:t>
            </a:r>
            <a:r>
              <a:rPr lang="en-US" altLang="zh-CN" sz="1400" dirty="0" smtClean="0">
                <a:solidFill>
                  <a:srgbClr val="595959"/>
                </a:solidFill>
                <a:latin typeface="微软雅黑" pitchFamily="34" charset="-122"/>
                <a:sym typeface="微软雅黑" pitchFamily="34" charset="-122"/>
              </a:rPr>
              <a:t>AP</a:t>
            </a:r>
            <a:r>
              <a:rPr lang="zh-CN" altLang="en-US" sz="1400" dirty="0" smtClean="0">
                <a:solidFill>
                  <a:srgbClr val="595959"/>
                </a:solidFill>
                <a:latin typeface="微软雅黑" pitchFamily="34" charset="-122"/>
                <a:sym typeface="微软雅黑" pitchFamily="34" charset="-122"/>
              </a:rPr>
              <a:t>外，还能管理本地</a:t>
            </a:r>
            <a:r>
              <a:rPr lang="en-US" altLang="zh-CN" sz="1400" dirty="0" smtClean="0">
                <a:solidFill>
                  <a:srgbClr val="595959"/>
                </a:solidFill>
                <a:latin typeface="微软雅黑" pitchFamily="34" charset="-122"/>
                <a:sym typeface="微软雅黑" pitchFamily="34" charset="-122"/>
              </a:rPr>
              <a:t>AC</a:t>
            </a:r>
            <a:r>
              <a:rPr lang="zh-CN" altLang="en-US" sz="1400" dirty="0" smtClean="0">
                <a:solidFill>
                  <a:srgbClr val="595959"/>
                </a:solidFill>
                <a:latin typeface="微软雅黑" pitchFamily="34" charset="-122"/>
                <a:sym typeface="微软雅黑" pitchFamily="34" charset="-122"/>
              </a:rPr>
              <a:t>，</a:t>
            </a:r>
            <a:r>
              <a:rPr lang="en-US" altLang="zh-CN" sz="1400" dirty="0" smtClean="0">
                <a:solidFill>
                  <a:srgbClr val="595959"/>
                </a:solidFill>
                <a:latin typeface="微软雅黑" pitchFamily="34" charset="-122"/>
                <a:sym typeface="微软雅黑" pitchFamily="34" charset="-122"/>
              </a:rPr>
              <a:t>NAC</a:t>
            </a:r>
            <a:r>
              <a:rPr lang="zh-CN" altLang="en-US" sz="1400" dirty="0" smtClean="0">
                <a:solidFill>
                  <a:srgbClr val="595959"/>
                </a:solidFill>
                <a:latin typeface="微软雅黑" pitchFamily="34" charset="-122"/>
                <a:sym typeface="微软雅黑" pitchFamily="34" charset="-122"/>
              </a:rPr>
              <a:t>，交换机，路由器。</a:t>
            </a:r>
            <a:endParaRPr lang="en-US" altLang="zh-CN" sz="1400" dirty="0" smtClean="0">
              <a:solidFill>
                <a:srgbClr val="595959"/>
              </a:solidFill>
              <a:latin typeface="微软雅黑" pitchFamily="34" charset="-122"/>
              <a:sym typeface="微软雅黑" pitchFamily="34" charset="-122"/>
            </a:endParaRPr>
          </a:p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1400" dirty="0" smtClean="0">
                <a:solidFill>
                  <a:srgbClr val="595959"/>
                </a:solidFill>
                <a:latin typeface="微软雅黑" pitchFamily="34" charset="-122"/>
                <a:sym typeface="微软雅黑" pitchFamily="34" charset="-122"/>
              </a:rPr>
              <a:t>未来可管理基于物联网的任意支持</a:t>
            </a:r>
            <a:r>
              <a:rPr lang="en-US" altLang="zh-CN" sz="1400" dirty="0" smtClean="0">
                <a:solidFill>
                  <a:srgbClr val="595959"/>
                </a:solidFill>
                <a:latin typeface="微软雅黑" pitchFamily="34" charset="-122"/>
                <a:sym typeface="微软雅黑" pitchFamily="34" charset="-122"/>
              </a:rPr>
              <a:t>NSWMP</a:t>
            </a:r>
            <a:r>
              <a:rPr lang="zh-CN" altLang="en-US" sz="1400" smtClean="0">
                <a:solidFill>
                  <a:srgbClr val="595959"/>
                </a:solidFill>
                <a:latin typeface="微软雅黑" pitchFamily="34" charset="-122"/>
                <a:sym typeface="微软雅黑" pitchFamily="34" charset="-122"/>
              </a:rPr>
              <a:t>协议的网元设备</a:t>
            </a:r>
            <a:endParaRPr lang="zh-CN" altLang="en-US" sz="1400" dirty="0">
              <a:solidFill>
                <a:srgbClr val="595959"/>
              </a:solidFill>
              <a:latin typeface="微软雅黑" pitchFamily="34" charset="-122"/>
              <a:sym typeface="微软雅黑" pitchFamily="34" charset="-122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 typeface="Arial" pitchFamily="34" charset="0"/>
              <a:buNone/>
            </a:pPr>
            <a:endParaRPr lang="zh-CN" altLang="en-US" sz="1400" dirty="0">
              <a:solidFill>
                <a:srgbClr val="595959"/>
              </a:solidFill>
              <a:latin typeface="微软雅黑" pitchFamily="34" charset="-122"/>
              <a:sym typeface="微软雅黑" pitchFamily="34" charset="-122"/>
            </a:endParaRPr>
          </a:p>
        </p:txBody>
      </p:sp>
      <p:sp>
        <p:nvSpPr>
          <p:cNvPr id="23" name="文本框 18"/>
          <p:cNvSpPr>
            <a:spLocks noChangeArrowheads="1"/>
          </p:cNvSpPr>
          <p:nvPr/>
        </p:nvSpPr>
        <p:spPr bwMode="auto">
          <a:xfrm>
            <a:off x="8020050" y="1463675"/>
            <a:ext cx="223651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900">
                <a:solidFill>
                  <a:schemeClr val="tx1"/>
                </a:solidFill>
                <a:latin typeface="Arial" pitchFamily="34" charset="0"/>
                <a:ea typeface="微软雅黑" pitchFamily="34" charset="-122"/>
                <a:sym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zh-CN" altLang="en-US" sz="2000" b="1" dirty="0" smtClean="0">
                <a:solidFill>
                  <a:srgbClr val="595959"/>
                </a:solidFill>
                <a:latin typeface="微软雅黑" pitchFamily="34" charset="-122"/>
                <a:sym typeface="微软雅黑" pitchFamily="34" charset="-122"/>
              </a:rPr>
              <a:t>异构网元统一管理</a:t>
            </a:r>
            <a:endParaRPr lang="zh-CN" altLang="en-US" sz="1900" dirty="0">
              <a:ea typeface="宋体" pitchFamily="2" charset="-122"/>
            </a:endParaRPr>
          </a:p>
        </p:txBody>
      </p:sp>
      <p:grpSp>
        <p:nvGrpSpPr>
          <p:cNvPr id="24" name="组合 19"/>
          <p:cNvGrpSpPr/>
          <p:nvPr/>
        </p:nvGrpSpPr>
        <p:grpSpPr bwMode="auto">
          <a:xfrm>
            <a:off x="9839325" y="4054475"/>
            <a:ext cx="1346200" cy="1346200"/>
            <a:chOff x="0" y="0"/>
            <a:chExt cx="1403797" cy="1403797"/>
          </a:xfrm>
        </p:grpSpPr>
        <p:sp>
          <p:nvSpPr>
            <p:cNvPr id="25" name="椭圆 20"/>
            <p:cNvSpPr>
              <a:spLocks noChangeArrowheads="1"/>
            </p:cNvSpPr>
            <p:nvPr/>
          </p:nvSpPr>
          <p:spPr bwMode="auto">
            <a:xfrm>
              <a:off x="0" y="0"/>
              <a:ext cx="1403797" cy="1403797"/>
            </a:xfrm>
            <a:prstGeom prst="ellipse">
              <a:avLst/>
            </a:prstGeom>
            <a:solidFill>
              <a:srgbClr val="64A0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itchFamily="34" charset="0"/>
                <a:buChar char="•"/>
                <a:defRPr sz="28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itchFamily="34" charset="0"/>
                <a:buNone/>
              </a:pPr>
              <a:endParaRPr lang="zh-CN" altLang="zh-CN" sz="1300">
                <a:solidFill>
                  <a:srgbClr val="FFFFFF"/>
                </a:solidFill>
                <a:latin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26" name="Freeform 12"/>
            <p:cNvSpPr>
              <a:spLocks noEditPoints="1" noChangeArrowheads="1"/>
            </p:cNvSpPr>
            <p:nvPr/>
          </p:nvSpPr>
          <p:spPr bwMode="auto">
            <a:xfrm>
              <a:off x="479640" y="362881"/>
              <a:ext cx="471466" cy="666418"/>
            </a:xfrm>
            <a:custGeom>
              <a:avLst/>
              <a:gdLst>
                <a:gd name="T0" fmla="*/ 2147483646 w 408"/>
                <a:gd name="T1" fmla="*/ 2147483646 h 578"/>
                <a:gd name="T2" fmla="*/ 2147483646 w 408"/>
                <a:gd name="T3" fmla="*/ 2147483646 h 578"/>
                <a:gd name="T4" fmla="*/ 2147483646 w 408"/>
                <a:gd name="T5" fmla="*/ 2147483646 h 578"/>
                <a:gd name="T6" fmla="*/ 2147483646 w 408"/>
                <a:gd name="T7" fmla="*/ 2147483646 h 578"/>
                <a:gd name="T8" fmla="*/ 2147483646 w 408"/>
                <a:gd name="T9" fmla="*/ 2147483646 h 578"/>
                <a:gd name="T10" fmla="*/ 2147483646 w 408"/>
                <a:gd name="T11" fmla="*/ 2147483646 h 578"/>
                <a:gd name="T12" fmla="*/ 2147483646 w 408"/>
                <a:gd name="T13" fmla="*/ 2147483646 h 578"/>
                <a:gd name="T14" fmla="*/ 2147483646 w 408"/>
                <a:gd name="T15" fmla="*/ 2147483646 h 578"/>
                <a:gd name="T16" fmla="*/ 2147483646 w 408"/>
                <a:gd name="T17" fmla="*/ 2147483646 h 578"/>
                <a:gd name="T18" fmla="*/ 2147483646 w 408"/>
                <a:gd name="T19" fmla="*/ 2147483646 h 578"/>
                <a:gd name="T20" fmla="*/ 2147483646 w 408"/>
                <a:gd name="T21" fmla="*/ 2147483646 h 578"/>
                <a:gd name="T22" fmla="*/ 2147483646 w 408"/>
                <a:gd name="T23" fmla="*/ 2147483646 h 578"/>
                <a:gd name="T24" fmla="*/ 2147483646 w 408"/>
                <a:gd name="T25" fmla="*/ 2147483646 h 578"/>
                <a:gd name="T26" fmla="*/ 2147483646 w 408"/>
                <a:gd name="T27" fmla="*/ 2147483646 h 578"/>
                <a:gd name="T28" fmla="*/ 2147483646 w 408"/>
                <a:gd name="T29" fmla="*/ 2147483646 h 578"/>
                <a:gd name="T30" fmla="*/ 2147483646 w 408"/>
                <a:gd name="T31" fmla="*/ 2147483646 h 578"/>
                <a:gd name="T32" fmla="*/ 2147483646 w 408"/>
                <a:gd name="T33" fmla="*/ 2147483646 h 578"/>
                <a:gd name="T34" fmla="*/ 0 w 408"/>
                <a:gd name="T35" fmla="*/ 2147483646 h 578"/>
                <a:gd name="T36" fmla="*/ 2147483646 w 408"/>
                <a:gd name="T37" fmla="*/ 2147483646 h 578"/>
                <a:gd name="T38" fmla="*/ 2147483646 w 408"/>
                <a:gd name="T39" fmla="*/ 2147483646 h 578"/>
                <a:gd name="T40" fmla="*/ 2147483646 w 408"/>
                <a:gd name="T41" fmla="*/ 2147483646 h 578"/>
                <a:gd name="T42" fmla="*/ 2147483646 w 408"/>
                <a:gd name="T43" fmla="*/ 2147483646 h 578"/>
                <a:gd name="T44" fmla="*/ 2147483646 w 408"/>
                <a:gd name="T45" fmla="*/ 0 h 578"/>
                <a:gd name="T46" fmla="*/ 2147483646 w 408"/>
                <a:gd name="T47" fmla="*/ 2147483646 h 578"/>
                <a:gd name="T48" fmla="*/ 2147483646 w 408"/>
                <a:gd name="T49" fmla="*/ 2147483646 h 578"/>
                <a:gd name="T50" fmla="*/ 2147483646 w 408"/>
                <a:gd name="T51" fmla="*/ 2147483646 h 578"/>
                <a:gd name="T52" fmla="*/ 2147483646 w 408"/>
                <a:gd name="T53" fmla="*/ 2147483646 h 578"/>
                <a:gd name="T54" fmla="*/ 2147483646 w 408"/>
                <a:gd name="T55" fmla="*/ 2147483646 h 578"/>
                <a:gd name="T56" fmla="*/ 2147483646 w 408"/>
                <a:gd name="T57" fmla="*/ 2147483646 h 578"/>
                <a:gd name="T58" fmla="*/ 2147483646 w 408"/>
                <a:gd name="T59" fmla="*/ 2147483646 h 578"/>
                <a:gd name="T60" fmla="*/ 2147483646 w 408"/>
                <a:gd name="T61" fmla="*/ 2147483646 h 578"/>
                <a:gd name="T62" fmla="*/ 2147483646 w 408"/>
                <a:gd name="T63" fmla="*/ 2147483646 h 578"/>
                <a:gd name="T64" fmla="*/ 2147483646 w 408"/>
                <a:gd name="T65" fmla="*/ 2147483646 h 578"/>
                <a:gd name="T66" fmla="*/ 2147483646 w 408"/>
                <a:gd name="T67" fmla="*/ 2147483646 h 578"/>
                <a:gd name="T68" fmla="*/ 2147483646 w 408"/>
                <a:gd name="T69" fmla="*/ 2147483646 h 578"/>
                <a:gd name="T70" fmla="*/ 2147483646 w 408"/>
                <a:gd name="T71" fmla="*/ 2147483646 h 578"/>
                <a:gd name="T72" fmla="*/ 2147483646 w 408"/>
                <a:gd name="T73" fmla="*/ 2147483646 h 578"/>
                <a:gd name="T74" fmla="*/ 2147483646 w 408"/>
                <a:gd name="T75" fmla="*/ 2147483646 h 578"/>
                <a:gd name="T76" fmla="*/ 2147483646 w 408"/>
                <a:gd name="T77" fmla="*/ 2147483646 h 578"/>
                <a:gd name="T78" fmla="*/ 2147483646 w 408"/>
                <a:gd name="T79" fmla="*/ 2147483646 h 578"/>
                <a:gd name="T80" fmla="*/ 2147483646 w 408"/>
                <a:gd name="T81" fmla="*/ 2147483646 h 578"/>
                <a:gd name="T82" fmla="*/ 2147483646 w 408"/>
                <a:gd name="T83" fmla="*/ 2147483646 h 578"/>
                <a:gd name="T84" fmla="*/ 2147483646 w 408"/>
                <a:gd name="T85" fmla="*/ 2147483646 h 578"/>
                <a:gd name="T86" fmla="*/ 2147483646 w 408"/>
                <a:gd name="T87" fmla="*/ 2147483646 h 57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08"/>
                <a:gd name="T133" fmla="*/ 0 h 578"/>
                <a:gd name="T134" fmla="*/ 408 w 408"/>
                <a:gd name="T135" fmla="*/ 578 h 57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08" h="578">
                  <a:moveTo>
                    <a:pt x="248" y="430"/>
                  </a:moveTo>
                  <a:lnTo>
                    <a:pt x="166" y="430"/>
                  </a:lnTo>
                  <a:lnTo>
                    <a:pt x="158" y="430"/>
                  </a:lnTo>
                  <a:lnTo>
                    <a:pt x="154" y="426"/>
                  </a:lnTo>
                  <a:lnTo>
                    <a:pt x="150" y="422"/>
                  </a:lnTo>
                  <a:lnTo>
                    <a:pt x="148" y="414"/>
                  </a:lnTo>
                  <a:lnTo>
                    <a:pt x="148" y="404"/>
                  </a:lnTo>
                  <a:lnTo>
                    <a:pt x="150" y="382"/>
                  </a:lnTo>
                  <a:lnTo>
                    <a:pt x="152" y="360"/>
                  </a:lnTo>
                  <a:lnTo>
                    <a:pt x="158" y="342"/>
                  </a:lnTo>
                  <a:lnTo>
                    <a:pt x="164" y="326"/>
                  </a:lnTo>
                  <a:lnTo>
                    <a:pt x="174" y="308"/>
                  </a:lnTo>
                  <a:lnTo>
                    <a:pt x="188" y="292"/>
                  </a:lnTo>
                  <a:lnTo>
                    <a:pt x="206" y="274"/>
                  </a:lnTo>
                  <a:lnTo>
                    <a:pt x="228" y="254"/>
                  </a:lnTo>
                  <a:lnTo>
                    <a:pt x="268" y="222"/>
                  </a:lnTo>
                  <a:lnTo>
                    <a:pt x="286" y="204"/>
                  </a:lnTo>
                  <a:lnTo>
                    <a:pt x="292" y="194"/>
                  </a:lnTo>
                  <a:lnTo>
                    <a:pt x="296" y="184"/>
                  </a:lnTo>
                  <a:lnTo>
                    <a:pt x="300" y="172"/>
                  </a:lnTo>
                  <a:lnTo>
                    <a:pt x="300" y="162"/>
                  </a:lnTo>
                  <a:lnTo>
                    <a:pt x="298" y="146"/>
                  </a:lnTo>
                  <a:lnTo>
                    <a:pt x="294" y="132"/>
                  </a:lnTo>
                  <a:lnTo>
                    <a:pt x="286" y="118"/>
                  </a:lnTo>
                  <a:lnTo>
                    <a:pt x="276" y="106"/>
                  </a:lnTo>
                  <a:lnTo>
                    <a:pt x="262" y="96"/>
                  </a:lnTo>
                  <a:lnTo>
                    <a:pt x="244" y="90"/>
                  </a:lnTo>
                  <a:lnTo>
                    <a:pt x="226" y="86"/>
                  </a:lnTo>
                  <a:lnTo>
                    <a:pt x="206" y="84"/>
                  </a:lnTo>
                  <a:lnTo>
                    <a:pt x="186" y="86"/>
                  </a:lnTo>
                  <a:lnTo>
                    <a:pt x="168" y="90"/>
                  </a:lnTo>
                  <a:lnTo>
                    <a:pt x="152" y="98"/>
                  </a:lnTo>
                  <a:lnTo>
                    <a:pt x="136" y="108"/>
                  </a:lnTo>
                  <a:lnTo>
                    <a:pt x="124" y="122"/>
                  </a:lnTo>
                  <a:lnTo>
                    <a:pt x="112" y="138"/>
                  </a:lnTo>
                  <a:lnTo>
                    <a:pt x="104" y="158"/>
                  </a:lnTo>
                  <a:lnTo>
                    <a:pt x="98" y="180"/>
                  </a:lnTo>
                  <a:lnTo>
                    <a:pt x="12" y="170"/>
                  </a:lnTo>
                  <a:lnTo>
                    <a:pt x="6" y="168"/>
                  </a:lnTo>
                  <a:lnTo>
                    <a:pt x="2" y="164"/>
                  </a:lnTo>
                  <a:lnTo>
                    <a:pt x="0" y="158"/>
                  </a:lnTo>
                  <a:lnTo>
                    <a:pt x="0" y="152"/>
                  </a:lnTo>
                  <a:lnTo>
                    <a:pt x="4" y="140"/>
                  </a:lnTo>
                  <a:lnTo>
                    <a:pt x="14" y="112"/>
                  </a:lnTo>
                  <a:lnTo>
                    <a:pt x="22" y="96"/>
                  </a:lnTo>
                  <a:lnTo>
                    <a:pt x="32" y="78"/>
                  </a:lnTo>
                  <a:lnTo>
                    <a:pt x="44" y="62"/>
                  </a:lnTo>
                  <a:lnTo>
                    <a:pt x="56" y="50"/>
                  </a:lnTo>
                  <a:lnTo>
                    <a:pt x="70" y="38"/>
                  </a:lnTo>
                  <a:lnTo>
                    <a:pt x="86" y="28"/>
                  </a:lnTo>
                  <a:lnTo>
                    <a:pt x="102" y="20"/>
                  </a:lnTo>
                  <a:lnTo>
                    <a:pt x="120" y="12"/>
                  </a:lnTo>
                  <a:lnTo>
                    <a:pt x="138" y="8"/>
                  </a:lnTo>
                  <a:lnTo>
                    <a:pt x="158" y="4"/>
                  </a:lnTo>
                  <a:lnTo>
                    <a:pt x="180" y="2"/>
                  </a:lnTo>
                  <a:lnTo>
                    <a:pt x="202" y="0"/>
                  </a:lnTo>
                  <a:lnTo>
                    <a:pt x="224" y="2"/>
                  </a:lnTo>
                  <a:lnTo>
                    <a:pt x="246" y="4"/>
                  </a:lnTo>
                  <a:lnTo>
                    <a:pt x="266" y="8"/>
                  </a:lnTo>
                  <a:lnTo>
                    <a:pt x="286" y="12"/>
                  </a:lnTo>
                  <a:lnTo>
                    <a:pt x="304" y="20"/>
                  </a:lnTo>
                  <a:lnTo>
                    <a:pt x="322" y="28"/>
                  </a:lnTo>
                  <a:lnTo>
                    <a:pt x="338" y="38"/>
                  </a:lnTo>
                  <a:lnTo>
                    <a:pt x="352" y="50"/>
                  </a:lnTo>
                  <a:lnTo>
                    <a:pt x="364" y="62"/>
                  </a:lnTo>
                  <a:lnTo>
                    <a:pt x="376" y="76"/>
                  </a:lnTo>
                  <a:lnTo>
                    <a:pt x="386" y="88"/>
                  </a:lnTo>
                  <a:lnTo>
                    <a:pt x="394" y="104"/>
                  </a:lnTo>
                  <a:lnTo>
                    <a:pt x="400" y="118"/>
                  </a:lnTo>
                  <a:lnTo>
                    <a:pt x="404" y="132"/>
                  </a:lnTo>
                  <a:lnTo>
                    <a:pt x="406" y="148"/>
                  </a:lnTo>
                  <a:lnTo>
                    <a:pt x="408" y="164"/>
                  </a:lnTo>
                  <a:lnTo>
                    <a:pt x="406" y="182"/>
                  </a:lnTo>
                  <a:lnTo>
                    <a:pt x="402" y="200"/>
                  </a:lnTo>
                  <a:lnTo>
                    <a:pt x="396" y="216"/>
                  </a:lnTo>
                  <a:lnTo>
                    <a:pt x="388" y="234"/>
                  </a:lnTo>
                  <a:lnTo>
                    <a:pt x="374" y="250"/>
                  </a:lnTo>
                  <a:lnTo>
                    <a:pt x="354" y="272"/>
                  </a:lnTo>
                  <a:lnTo>
                    <a:pt x="330" y="296"/>
                  </a:lnTo>
                  <a:lnTo>
                    <a:pt x="300" y="322"/>
                  </a:lnTo>
                  <a:lnTo>
                    <a:pt x="272" y="348"/>
                  </a:lnTo>
                  <a:lnTo>
                    <a:pt x="262" y="358"/>
                  </a:lnTo>
                  <a:lnTo>
                    <a:pt x="256" y="368"/>
                  </a:lnTo>
                  <a:lnTo>
                    <a:pt x="252" y="378"/>
                  </a:lnTo>
                  <a:lnTo>
                    <a:pt x="250" y="392"/>
                  </a:lnTo>
                  <a:lnTo>
                    <a:pt x="248" y="410"/>
                  </a:lnTo>
                  <a:lnTo>
                    <a:pt x="248" y="430"/>
                  </a:lnTo>
                  <a:close/>
                  <a:moveTo>
                    <a:pt x="166" y="578"/>
                  </a:moveTo>
                  <a:lnTo>
                    <a:pt x="166" y="578"/>
                  </a:lnTo>
                  <a:lnTo>
                    <a:pt x="158" y="578"/>
                  </a:lnTo>
                  <a:lnTo>
                    <a:pt x="154" y="574"/>
                  </a:lnTo>
                  <a:lnTo>
                    <a:pt x="150" y="568"/>
                  </a:lnTo>
                  <a:lnTo>
                    <a:pt x="150" y="562"/>
                  </a:lnTo>
                  <a:lnTo>
                    <a:pt x="150" y="484"/>
                  </a:lnTo>
                  <a:lnTo>
                    <a:pt x="150" y="478"/>
                  </a:lnTo>
                  <a:lnTo>
                    <a:pt x="154" y="474"/>
                  </a:lnTo>
                  <a:lnTo>
                    <a:pt x="158" y="470"/>
                  </a:lnTo>
                  <a:lnTo>
                    <a:pt x="166" y="468"/>
                  </a:lnTo>
                  <a:lnTo>
                    <a:pt x="242" y="468"/>
                  </a:lnTo>
                  <a:lnTo>
                    <a:pt x="250" y="470"/>
                  </a:lnTo>
                  <a:lnTo>
                    <a:pt x="254" y="474"/>
                  </a:lnTo>
                  <a:lnTo>
                    <a:pt x="258" y="478"/>
                  </a:lnTo>
                  <a:lnTo>
                    <a:pt x="258" y="484"/>
                  </a:lnTo>
                  <a:lnTo>
                    <a:pt x="258" y="562"/>
                  </a:lnTo>
                  <a:lnTo>
                    <a:pt x="258" y="568"/>
                  </a:lnTo>
                  <a:lnTo>
                    <a:pt x="254" y="574"/>
                  </a:lnTo>
                  <a:lnTo>
                    <a:pt x="250" y="578"/>
                  </a:lnTo>
                  <a:lnTo>
                    <a:pt x="242" y="578"/>
                  </a:lnTo>
                  <a:lnTo>
                    <a:pt x="166" y="57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7" name="组合 22"/>
          <p:cNvGrpSpPr/>
          <p:nvPr/>
        </p:nvGrpSpPr>
        <p:grpSpPr bwMode="auto">
          <a:xfrm>
            <a:off x="992188" y="2435225"/>
            <a:ext cx="1344612" cy="1344613"/>
            <a:chOff x="0" y="0"/>
            <a:chExt cx="1403797" cy="1403797"/>
          </a:xfrm>
        </p:grpSpPr>
        <p:sp>
          <p:nvSpPr>
            <p:cNvPr id="28" name="椭圆 23"/>
            <p:cNvSpPr>
              <a:spLocks noChangeArrowheads="1"/>
            </p:cNvSpPr>
            <p:nvPr/>
          </p:nvSpPr>
          <p:spPr bwMode="auto">
            <a:xfrm>
              <a:off x="0" y="0"/>
              <a:ext cx="1403797" cy="1403797"/>
            </a:xfrm>
            <a:prstGeom prst="ellipse">
              <a:avLst/>
            </a:prstGeom>
            <a:solidFill>
              <a:srgbClr val="0092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itchFamily="34" charset="0"/>
                <a:buChar char="•"/>
                <a:defRPr sz="28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itchFamily="34" charset="0"/>
                <a:buNone/>
              </a:pPr>
              <a:endParaRPr lang="zh-CN" altLang="zh-CN" sz="1300">
                <a:solidFill>
                  <a:srgbClr val="FFFFFF"/>
                </a:solidFill>
                <a:latin typeface="微软雅黑" pitchFamily="34" charset="-122"/>
                <a:sym typeface="微软雅黑" pitchFamily="34" charset="-122"/>
              </a:endParaRPr>
            </a:p>
          </p:txBody>
        </p:sp>
        <p:grpSp>
          <p:nvGrpSpPr>
            <p:cNvPr id="29" name="组合 24"/>
            <p:cNvGrpSpPr/>
            <p:nvPr/>
          </p:nvGrpSpPr>
          <p:grpSpPr bwMode="auto">
            <a:xfrm>
              <a:off x="282958" y="324214"/>
              <a:ext cx="799244" cy="731504"/>
              <a:chOff x="0" y="0"/>
              <a:chExt cx="550987" cy="504288"/>
            </a:xfrm>
          </p:grpSpPr>
          <p:sp>
            <p:nvSpPr>
              <p:cNvPr id="30" name="Freeform 26"/>
              <p:cNvSpPr>
                <a:spLocks noEditPoints="1" noChangeArrowheads="1"/>
              </p:cNvSpPr>
              <p:nvPr/>
            </p:nvSpPr>
            <p:spPr bwMode="auto">
              <a:xfrm>
                <a:off x="0" y="0"/>
                <a:ext cx="357759" cy="359114"/>
              </a:xfrm>
              <a:custGeom>
                <a:avLst/>
                <a:gdLst>
                  <a:gd name="T0" fmla="*/ 2147483646 w 52"/>
                  <a:gd name="T1" fmla="*/ 2147483646 h 52"/>
                  <a:gd name="T2" fmla="*/ 2147483646 w 52"/>
                  <a:gd name="T3" fmla="*/ 2147483646 h 52"/>
                  <a:gd name="T4" fmla="*/ 2147483646 w 52"/>
                  <a:gd name="T5" fmla="*/ 2147483646 h 52"/>
                  <a:gd name="T6" fmla="*/ 2147483646 w 52"/>
                  <a:gd name="T7" fmla="*/ 2147483646 h 52"/>
                  <a:gd name="T8" fmla="*/ 2147483646 w 52"/>
                  <a:gd name="T9" fmla="*/ 2147483646 h 52"/>
                  <a:gd name="T10" fmla="*/ 2147483646 w 52"/>
                  <a:gd name="T11" fmla="*/ 2147483646 h 52"/>
                  <a:gd name="T12" fmla="*/ 2147483646 w 52"/>
                  <a:gd name="T13" fmla="*/ 2147483646 h 52"/>
                  <a:gd name="T14" fmla="*/ 2147483646 w 52"/>
                  <a:gd name="T15" fmla="*/ 2147483646 h 52"/>
                  <a:gd name="T16" fmla="*/ 2147483646 w 52"/>
                  <a:gd name="T17" fmla="*/ 2147483646 h 52"/>
                  <a:gd name="T18" fmla="*/ 2147483646 w 52"/>
                  <a:gd name="T19" fmla="*/ 2147483646 h 52"/>
                  <a:gd name="T20" fmla="*/ 2147483646 w 52"/>
                  <a:gd name="T21" fmla="*/ 0 h 52"/>
                  <a:gd name="T22" fmla="*/ 2147483646 w 52"/>
                  <a:gd name="T23" fmla="*/ 2147483646 h 52"/>
                  <a:gd name="T24" fmla="*/ 2147483646 w 52"/>
                  <a:gd name="T25" fmla="*/ 2147483646 h 52"/>
                  <a:gd name="T26" fmla="*/ 2147483646 w 52"/>
                  <a:gd name="T27" fmla="*/ 2147483646 h 52"/>
                  <a:gd name="T28" fmla="*/ 2147483646 w 52"/>
                  <a:gd name="T29" fmla="*/ 2147483646 h 52"/>
                  <a:gd name="T30" fmla="*/ 2147483646 w 52"/>
                  <a:gd name="T31" fmla="*/ 2147483646 h 52"/>
                  <a:gd name="T32" fmla="*/ 2147483646 w 52"/>
                  <a:gd name="T33" fmla="*/ 2147483646 h 52"/>
                  <a:gd name="T34" fmla="*/ 2147483646 w 52"/>
                  <a:gd name="T35" fmla="*/ 2147483646 h 52"/>
                  <a:gd name="T36" fmla="*/ 0 w 52"/>
                  <a:gd name="T37" fmla="*/ 2147483646 h 52"/>
                  <a:gd name="T38" fmla="*/ 2147483646 w 52"/>
                  <a:gd name="T39" fmla="*/ 2147483646 h 52"/>
                  <a:gd name="T40" fmla="*/ 2147483646 w 52"/>
                  <a:gd name="T41" fmla="*/ 2147483646 h 52"/>
                  <a:gd name="T42" fmla="*/ 2147483646 w 52"/>
                  <a:gd name="T43" fmla="*/ 2147483646 h 52"/>
                  <a:gd name="T44" fmla="*/ 2147483646 w 52"/>
                  <a:gd name="T45" fmla="*/ 2147483646 h 52"/>
                  <a:gd name="T46" fmla="*/ 2147483646 w 52"/>
                  <a:gd name="T47" fmla="*/ 2147483646 h 52"/>
                  <a:gd name="T48" fmla="*/ 2147483646 w 52"/>
                  <a:gd name="T49" fmla="*/ 2147483646 h 52"/>
                  <a:gd name="T50" fmla="*/ 2147483646 w 52"/>
                  <a:gd name="T51" fmla="*/ 2147483646 h 52"/>
                  <a:gd name="T52" fmla="*/ 2147483646 w 52"/>
                  <a:gd name="T53" fmla="*/ 2147483646 h 52"/>
                  <a:gd name="T54" fmla="*/ 2147483646 w 52"/>
                  <a:gd name="T55" fmla="*/ 2147483646 h 52"/>
                  <a:gd name="T56" fmla="*/ 2147483646 w 52"/>
                  <a:gd name="T57" fmla="*/ 2147483646 h 52"/>
                  <a:gd name="T58" fmla="*/ 2147483646 w 52"/>
                  <a:gd name="T59" fmla="*/ 2147483646 h 52"/>
                  <a:gd name="T60" fmla="*/ 2147483646 w 52"/>
                  <a:gd name="T61" fmla="*/ 2147483646 h 52"/>
                  <a:gd name="T62" fmla="*/ 2147483646 w 52"/>
                  <a:gd name="T63" fmla="*/ 2147483646 h 52"/>
                  <a:gd name="T64" fmla="*/ 2147483646 w 52"/>
                  <a:gd name="T65" fmla="*/ 2147483646 h 52"/>
                  <a:gd name="T66" fmla="*/ 2147483646 w 52"/>
                  <a:gd name="T67" fmla="*/ 2147483646 h 52"/>
                  <a:gd name="T68" fmla="*/ 2147483646 w 52"/>
                  <a:gd name="T69" fmla="*/ 2147483646 h 52"/>
                  <a:gd name="T70" fmla="*/ 2147483646 w 52"/>
                  <a:gd name="T71" fmla="*/ 2147483646 h 52"/>
                  <a:gd name="T72" fmla="*/ 2147483646 w 52"/>
                  <a:gd name="T73" fmla="*/ 2147483646 h 52"/>
                  <a:gd name="T74" fmla="*/ 2147483646 w 52"/>
                  <a:gd name="T75" fmla="*/ 2147483646 h 52"/>
                  <a:gd name="T76" fmla="*/ 2147483646 w 52"/>
                  <a:gd name="T77" fmla="*/ 2147483646 h 52"/>
                  <a:gd name="T78" fmla="*/ 2147483646 w 52"/>
                  <a:gd name="T79" fmla="*/ 2147483646 h 52"/>
                  <a:gd name="T80" fmla="*/ 2147483646 w 52"/>
                  <a:gd name="T81" fmla="*/ 2147483646 h 5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52"/>
                  <a:gd name="T124" fmla="*/ 0 h 52"/>
                  <a:gd name="T125" fmla="*/ 52 w 52"/>
                  <a:gd name="T126" fmla="*/ 52 h 5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52" h="52">
                    <a:moveTo>
                      <a:pt x="52" y="27"/>
                    </a:moveTo>
                    <a:cubicBezTo>
                      <a:pt x="52" y="27"/>
                      <a:pt x="52" y="27"/>
                      <a:pt x="51" y="27"/>
                    </a:cubicBezTo>
                    <a:cubicBezTo>
                      <a:pt x="46" y="26"/>
                      <a:pt x="46" y="26"/>
                      <a:pt x="46" y="26"/>
                    </a:cubicBezTo>
                    <a:cubicBezTo>
                      <a:pt x="46" y="23"/>
                      <a:pt x="46" y="23"/>
                      <a:pt x="46" y="23"/>
                    </a:cubicBezTo>
                    <a:cubicBezTo>
                      <a:pt x="51" y="21"/>
                      <a:pt x="51" y="21"/>
                      <a:pt x="51" y="21"/>
                    </a:cubicBezTo>
                    <a:cubicBezTo>
                      <a:pt x="51" y="21"/>
                      <a:pt x="51" y="21"/>
                      <a:pt x="52" y="20"/>
                    </a:cubicBezTo>
                    <a:cubicBezTo>
                      <a:pt x="52" y="20"/>
                      <a:pt x="52" y="20"/>
                      <a:pt x="51" y="19"/>
                    </a:cubicBezTo>
                    <a:cubicBezTo>
                      <a:pt x="49" y="13"/>
                      <a:pt x="49" y="13"/>
                      <a:pt x="49" y="13"/>
                    </a:cubicBezTo>
                    <a:cubicBezTo>
                      <a:pt x="49" y="12"/>
                      <a:pt x="48" y="12"/>
                      <a:pt x="48" y="12"/>
                    </a:cubicBezTo>
                    <a:cubicBezTo>
                      <a:pt x="48" y="12"/>
                      <a:pt x="47" y="12"/>
                      <a:pt x="47" y="12"/>
                    </a:cubicBezTo>
                    <a:cubicBezTo>
                      <a:pt x="42" y="14"/>
                      <a:pt x="42" y="14"/>
                      <a:pt x="42" y="14"/>
                    </a:cubicBezTo>
                    <a:cubicBezTo>
                      <a:pt x="40" y="13"/>
                      <a:pt x="40" y="13"/>
                      <a:pt x="40" y="13"/>
                    </a:cubicBezTo>
                    <a:cubicBezTo>
                      <a:pt x="43" y="8"/>
                      <a:pt x="43" y="8"/>
                      <a:pt x="43" y="8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43" y="6"/>
                      <a:pt x="43" y="6"/>
                      <a:pt x="43" y="6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6" y="2"/>
                      <a:pt x="35" y="2"/>
                      <a:pt x="35" y="3"/>
                    </a:cubicBezTo>
                    <a:cubicBezTo>
                      <a:pt x="32" y="7"/>
                      <a:pt x="32" y="7"/>
                      <a:pt x="32" y="7"/>
                    </a:cubicBezTo>
                    <a:cubicBezTo>
                      <a:pt x="30" y="7"/>
                      <a:pt x="30" y="7"/>
                      <a:pt x="30" y="7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29" y="1"/>
                      <a:pt x="29" y="1"/>
                      <a:pt x="29" y="0"/>
                    </a:cubicBezTo>
                    <a:cubicBezTo>
                      <a:pt x="28" y="0"/>
                      <a:pt x="28" y="0"/>
                      <a:pt x="27" y="0"/>
                    </a:cubicBezTo>
                    <a:cubicBezTo>
                      <a:pt x="20" y="1"/>
                      <a:pt x="20" y="1"/>
                      <a:pt x="20" y="1"/>
                    </a:cubicBezTo>
                    <a:cubicBezTo>
                      <a:pt x="20" y="1"/>
                      <a:pt x="19" y="1"/>
                      <a:pt x="19" y="2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18" y="9"/>
                      <a:pt x="18" y="9"/>
                      <a:pt x="18" y="9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3" y="4"/>
                      <a:pt x="12" y="4"/>
                      <a:pt x="12" y="4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6" y="9"/>
                      <a:pt x="6" y="9"/>
                      <a:pt x="6" y="10"/>
                    </a:cubicBezTo>
                    <a:cubicBezTo>
                      <a:pt x="6" y="10"/>
                      <a:pt x="6" y="11"/>
                      <a:pt x="6" y="11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3" y="16"/>
                      <a:pt x="3" y="16"/>
                      <a:pt x="3" y="16"/>
                    </a:cubicBezTo>
                    <a:cubicBezTo>
                      <a:pt x="3" y="16"/>
                      <a:pt x="3" y="16"/>
                      <a:pt x="2" y="16"/>
                    </a:cubicBezTo>
                    <a:cubicBezTo>
                      <a:pt x="2" y="16"/>
                      <a:pt x="2" y="16"/>
                      <a:pt x="2" y="17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4"/>
                      <a:pt x="0" y="24"/>
                      <a:pt x="0" y="25"/>
                    </a:cubicBezTo>
                    <a:cubicBezTo>
                      <a:pt x="1" y="25"/>
                      <a:pt x="1" y="25"/>
                      <a:pt x="1" y="25"/>
                    </a:cubicBezTo>
                    <a:cubicBezTo>
                      <a:pt x="7" y="27"/>
                      <a:pt x="7" y="27"/>
                      <a:pt x="7" y="27"/>
                    </a:cubicBezTo>
                    <a:cubicBezTo>
                      <a:pt x="7" y="29"/>
                      <a:pt x="7" y="29"/>
                      <a:pt x="7" y="29"/>
                    </a:cubicBezTo>
                    <a:cubicBezTo>
                      <a:pt x="2" y="31"/>
                      <a:pt x="2" y="31"/>
                      <a:pt x="2" y="31"/>
                    </a:cubicBezTo>
                    <a:cubicBezTo>
                      <a:pt x="1" y="31"/>
                      <a:pt x="1" y="32"/>
                      <a:pt x="1" y="33"/>
                    </a:cubicBezTo>
                    <a:cubicBezTo>
                      <a:pt x="4" y="39"/>
                      <a:pt x="4" y="39"/>
                      <a:pt x="4" y="39"/>
                    </a:cubicBezTo>
                    <a:cubicBezTo>
                      <a:pt x="4" y="40"/>
                      <a:pt x="4" y="40"/>
                      <a:pt x="5" y="40"/>
                    </a:cubicBezTo>
                    <a:cubicBezTo>
                      <a:pt x="5" y="40"/>
                      <a:pt x="5" y="40"/>
                      <a:pt x="6" y="40"/>
                    </a:cubicBezTo>
                    <a:cubicBezTo>
                      <a:pt x="11" y="38"/>
                      <a:pt x="11" y="38"/>
                      <a:pt x="11" y="38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9" y="45"/>
                      <a:pt x="9" y="46"/>
                      <a:pt x="10" y="47"/>
                    </a:cubicBezTo>
                    <a:cubicBezTo>
                      <a:pt x="16" y="50"/>
                      <a:pt x="16" y="50"/>
                      <a:pt x="16" y="50"/>
                    </a:cubicBezTo>
                    <a:cubicBezTo>
                      <a:pt x="16" y="50"/>
                      <a:pt x="17" y="50"/>
                      <a:pt x="17" y="50"/>
                    </a:cubicBezTo>
                    <a:cubicBezTo>
                      <a:pt x="17" y="50"/>
                      <a:pt x="18" y="50"/>
                      <a:pt x="18" y="50"/>
                    </a:cubicBezTo>
                    <a:cubicBezTo>
                      <a:pt x="21" y="45"/>
                      <a:pt x="21" y="45"/>
                      <a:pt x="21" y="45"/>
                    </a:cubicBezTo>
                    <a:cubicBezTo>
                      <a:pt x="23" y="45"/>
                      <a:pt x="23" y="45"/>
                      <a:pt x="23" y="45"/>
                    </a:cubicBezTo>
                    <a:cubicBezTo>
                      <a:pt x="23" y="51"/>
                      <a:pt x="23" y="51"/>
                      <a:pt x="23" y="51"/>
                    </a:cubicBezTo>
                    <a:cubicBezTo>
                      <a:pt x="23" y="51"/>
                      <a:pt x="24" y="52"/>
                      <a:pt x="24" y="52"/>
                    </a:cubicBezTo>
                    <a:cubicBezTo>
                      <a:pt x="24" y="52"/>
                      <a:pt x="24" y="52"/>
                      <a:pt x="24" y="52"/>
                    </a:cubicBezTo>
                    <a:cubicBezTo>
                      <a:pt x="25" y="52"/>
                      <a:pt x="25" y="52"/>
                      <a:pt x="25" y="52"/>
                    </a:cubicBezTo>
                    <a:cubicBezTo>
                      <a:pt x="32" y="52"/>
                      <a:pt x="32" y="52"/>
                      <a:pt x="32" y="52"/>
                    </a:cubicBezTo>
                    <a:cubicBezTo>
                      <a:pt x="32" y="52"/>
                      <a:pt x="33" y="51"/>
                      <a:pt x="33" y="51"/>
                    </a:cubicBezTo>
                    <a:cubicBezTo>
                      <a:pt x="33" y="51"/>
                      <a:pt x="33" y="50"/>
                      <a:pt x="33" y="50"/>
                    </a:cubicBezTo>
                    <a:cubicBezTo>
                      <a:pt x="33" y="44"/>
                      <a:pt x="33" y="44"/>
                      <a:pt x="33" y="44"/>
                    </a:cubicBezTo>
                    <a:cubicBezTo>
                      <a:pt x="35" y="44"/>
                      <a:pt x="35" y="44"/>
                      <a:pt x="35" y="44"/>
                    </a:cubicBezTo>
                    <a:cubicBezTo>
                      <a:pt x="39" y="48"/>
                      <a:pt x="39" y="48"/>
                      <a:pt x="39" y="48"/>
                    </a:cubicBezTo>
                    <a:cubicBezTo>
                      <a:pt x="39" y="48"/>
                      <a:pt x="39" y="48"/>
                      <a:pt x="40" y="48"/>
                    </a:cubicBezTo>
                    <a:cubicBezTo>
                      <a:pt x="40" y="48"/>
                      <a:pt x="40" y="48"/>
                      <a:pt x="41" y="48"/>
                    </a:cubicBezTo>
                    <a:cubicBezTo>
                      <a:pt x="46" y="43"/>
                      <a:pt x="46" y="43"/>
                      <a:pt x="46" y="43"/>
                    </a:cubicBezTo>
                    <a:cubicBezTo>
                      <a:pt x="46" y="43"/>
                      <a:pt x="46" y="43"/>
                      <a:pt x="46" y="42"/>
                    </a:cubicBezTo>
                    <a:cubicBezTo>
                      <a:pt x="46" y="42"/>
                      <a:pt x="46" y="42"/>
                      <a:pt x="46" y="41"/>
                    </a:cubicBezTo>
                    <a:cubicBezTo>
                      <a:pt x="42" y="37"/>
                      <a:pt x="42" y="37"/>
                      <a:pt x="42" y="37"/>
                    </a:cubicBezTo>
                    <a:cubicBezTo>
                      <a:pt x="43" y="35"/>
                      <a:pt x="43" y="35"/>
                      <a:pt x="43" y="35"/>
                    </a:cubicBezTo>
                    <a:cubicBezTo>
                      <a:pt x="49" y="36"/>
                      <a:pt x="49" y="36"/>
                      <a:pt x="49" y="36"/>
                    </a:cubicBezTo>
                    <a:cubicBezTo>
                      <a:pt x="49" y="37"/>
                      <a:pt x="50" y="36"/>
                      <a:pt x="50" y="36"/>
                    </a:cubicBezTo>
                    <a:cubicBezTo>
                      <a:pt x="50" y="36"/>
                      <a:pt x="51" y="36"/>
                      <a:pt x="51" y="35"/>
                    </a:cubicBezTo>
                    <a:cubicBezTo>
                      <a:pt x="52" y="29"/>
                      <a:pt x="52" y="29"/>
                      <a:pt x="52" y="29"/>
                    </a:cubicBezTo>
                    <a:cubicBezTo>
                      <a:pt x="52" y="28"/>
                      <a:pt x="52" y="28"/>
                      <a:pt x="52" y="27"/>
                    </a:cubicBezTo>
                    <a:close/>
                    <a:moveTo>
                      <a:pt x="33" y="28"/>
                    </a:moveTo>
                    <a:cubicBezTo>
                      <a:pt x="32" y="31"/>
                      <a:pt x="28" y="34"/>
                      <a:pt x="25" y="33"/>
                    </a:cubicBezTo>
                    <a:cubicBezTo>
                      <a:pt x="21" y="32"/>
                      <a:pt x="18" y="28"/>
                      <a:pt x="19" y="25"/>
                    </a:cubicBezTo>
                    <a:cubicBezTo>
                      <a:pt x="20" y="21"/>
                      <a:pt x="24" y="18"/>
                      <a:pt x="28" y="19"/>
                    </a:cubicBezTo>
                    <a:cubicBezTo>
                      <a:pt x="32" y="20"/>
                      <a:pt x="34" y="24"/>
                      <a:pt x="33" y="28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1" name="Freeform 27"/>
              <p:cNvSpPr>
                <a:spLocks noEditPoints="1" noChangeArrowheads="1"/>
              </p:cNvSpPr>
              <p:nvPr/>
            </p:nvSpPr>
            <p:spPr bwMode="auto">
              <a:xfrm>
                <a:off x="296538" y="248324"/>
                <a:ext cx="254449" cy="255964"/>
              </a:xfrm>
              <a:custGeom>
                <a:avLst/>
                <a:gdLst>
                  <a:gd name="T0" fmla="*/ 2147483646 w 37"/>
                  <a:gd name="T1" fmla="*/ 2147483646 h 37"/>
                  <a:gd name="T2" fmla="*/ 2147483646 w 37"/>
                  <a:gd name="T3" fmla="*/ 2147483646 h 37"/>
                  <a:gd name="T4" fmla="*/ 2147483646 w 37"/>
                  <a:gd name="T5" fmla="*/ 2147483646 h 37"/>
                  <a:gd name="T6" fmla="*/ 2147483646 w 37"/>
                  <a:gd name="T7" fmla="*/ 2147483646 h 37"/>
                  <a:gd name="T8" fmla="*/ 2147483646 w 37"/>
                  <a:gd name="T9" fmla="*/ 2147483646 h 37"/>
                  <a:gd name="T10" fmla="*/ 2147483646 w 37"/>
                  <a:gd name="T11" fmla="*/ 2147483646 h 37"/>
                  <a:gd name="T12" fmla="*/ 2147483646 w 37"/>
                  <a:gd name="T13" fmla="*/ 2147483646 h 37"/>
                  <a:gd name="T14" fmla="*/ 2147483646 w 37"/>
                  <a:gd name="T15" fmla="*/ 2147483646 h 37"/>
                  <a:gd name="T16" fmla="*/ 2147483646 w 37"/>
                  <a:gd name="T17" fmla="*/ 2147483646 h 37"/>
                  <a:gd name="T18" fmla="*/ 2147483646 w 37"/>
                  <a:gd name="T19" fmla="*/ 2147483646 h 37"/>
                  <a:gd name="T20" fmla="*/ 2147483646 w 37"/>
                  <a:gd name="T21" fmla="*/ 2147483646 h 37"/>
                  <a:gd name="T22" fmla="*/ 2147483646 w 37"/>
                  <a:gd name="T23" fmla="*/ 2147483646 h 37"/>
                  <a:gd name="T24" fmla="*/ 2147483646 w 37"/>
                  <a:gd name="T25" fmla="*/ 2147483646 h 37"/>
                  <a:gd name="T26" fmla="*/ 2147483646 w 37"/>
                  <a:gd name="T27" fmla="*/ 0 h 37"/>
                  <a:gd name="T28" fmla="*/ 2147483646 w 37"/>
                  <a:gd name="T29" fmla="*/ 2147483646 h 37"/>
                  <a:gd name="T30" fmla="*/ 2147483646 w 37"/>
                  <a:gd name="T31" fmla="*/ 2147483646 h 37"/>
                  <a:gd name="T32" fmla="*/ 2147483646 w 37"/>
                  <a:gd name="T33" fmla="*/ 2147483646 h 37"/>
                  <a:gd name="T34" fmla="*/ 2147483646 w 37"/>
                  <a:gd name="T35" fmla="*/ 2147483646 h 37"/>
                  <a:gd name="T36" fmla="*/ 2147483646 w 37"/>
                  <a:gd name="T37" fmla="*/ 2147483646 h 37"/>
                  <a:gd name="T38" fmla="*/ 2147483646 w 37"/>
                  <a:gd name="T39" fmla="*/ 2147483646 h 37"/>
                  <a:gd name="T40" fmla="*/ 2147483646 w 37"/>
                  <a:gd name="T41" fmla="*/ 2147483646 h 37"/>
                  <a:gd name="T42" fmla="*/ 0 w 37"/>
                  <a:gd name="T43" fmla="*/ 2147483646 h 37"/>
                  <a:gd name="T44" fmla="*/ 2147483646 w 37"/>
                  <a:gd name="T45" fmla="*/ 2147483646 h 37"/>
                  <a:gd name="T46" fmla="*/ 2147483646 w 37"/>
                  <a:gd name="T47" fmla="*/ 2147483646 h 37"/>
                  <a:gd name="T48" fmla="*/ 2147483646 w 37"/>
                  <a:gd name="T49" fmla="*/ 2147483646 h 37"/>
                  <a:gd name="T50" fmla="*/ 2147483646 w 37"/>
                  <a:gd name="T51" fmla="*/ 2147483646 h 37"/>
                  <a:gd name="T52" fmla="*/ 2147483646 w 37"/>
                  <a:gd name="T53" fmla="*/ 2147483646 h 37"/>
                  <a:gd name="T54" fmla="*/ 2147483646 w 37"/>
                  <a:gd name="T55" fmla="*/ 2147483646 h 37"/>
                  <a:gd name="T56" fmla="*/ 2147483646 w 37"/>
                  <a:gd name="T57" fmla="*/ 2147483646 h 37"/>
                  <a:gd name="T58" fmla="*/ 2147483646 w 37"/>
                  <a:gd name="T59" fmla="*/ 2147483646 h 37"/>
                  <a:gd name="T60" fmla="*/ 2147483646 w 37"/>
                  <a:gd name="T61" fmla="*/ 2147483646 h 37"/>
                  <a:gd name="T62" fmla="*/ 2147483646 w 37"/>
                  <a:gd name="T63" fmla="*/ 2147483646 h 37"/>
                  <a:gd name="T64" fmla="*/ 2147483646 w 37"/>
                  <a:gd name="T65" fmla="*/ 2147483646 h 37"/>
                  <a:gd name="T66" fmla="*/ 2147483646 w 37"/>
                  <a:gd name="T67" fmla="*/ 2147483646 h 37"/>
                  <a:gd name="T68" fmla="*/ 2147483646 w 37"/>
                  <a:gd name="T69" fmla="*/ 2147483646 h 37"/>
                  <a:gd name="T70" fmla="*/ 2147483646 w 37"/>
                  <a:gd name="T71" fmla="*/ 2147483646 h 37"/>
                  <a:gd name="T72" fmla="*/ 2147483646 w 37"/>
                  <a:gd name="T73" fmla="*/ 2147483646 h 37"/>
                  <a:gd name="T74" fmla="*/ 2147483646 w 37"/>
                  <a:gd name="T75" fmla="*/ 2147483646 h 37"/>
                  <a:gd name="T76" fmla="*/ 2147483646 w 37"/>
                  <a:gd name="T77" fmla="*/ 2147483646 h 37"/>
                  <a:gd name="T78" fmla="*/ 2147483646 w 37"/>
                  <a:gd name="T79" fmla="*/ 2147483646 h 37"/>
                  <a:gd name="T80" fmla="*/ 2147483646 w 37"/>
                  <a:gd name="T81" fmla="*/ 2147483646 h 3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7"/>
                  <a:gd name="T124" fmla="*/ 0 h 37"/>
                  <a:gd name="T125" fmla="*/ 37 w 37"/>
                  <a:gd name="T126" fmla="*/ 37 h 37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7" h="37">
                    <a:moveTo>
                      <a:pt x="33" y="29"/>
                    </a:moveTo>
                    <a:cubicBezTo>
                      <a:pt x="33" y="29"/>
                      <a:pt x="33" y="29"/>
                      <a:pt x="33" y="29"/>
                    </a:cubicBezTo>
                    <a:cubicBezTo>
                      <a:pt x="30" y="26"/>
                      <a:pt x="30" y="26"/>
                      <a:pt x="30" y="26"/>
                    </a:cubicBezTo>
                    <a:cubicBezTo>
                      <a:pt x="31" y="24"/>
                      <a:pt x="31" y="24"/>
                      <a:pt x="31" y="24"/>
                    </a:cubicBezTo>
                    <a:cubicBezTo>
                      <a:pt x="35" y="25"/>
                      <a:pt x="35" y="25"/>
                      <a:pt x="35" y="25"/>
                    </a:cubicBezTo>
                    <a:cubicBezTo>
                      <a:pt x="35" y="25"/>
                      <a:pt x="36" y="25"/>
                      <a:pt x="36" y="25"/>
                    </a:cubicBezTo>
                    <a:cubicBezTo>
                      <a:pt x="36" y="25"/>
                      <a:pt x="36" y="25"/>
                      <a:pt x="36" y="24"/>
                    </a:cubicBezTo>
                    <a:cubicBezTo>
                      <a:pt x="37" y="20"/>
                      <a:pt x="37" y="20"/>
                      <a:pt x="37" y="20"/>
                    </a:cubicBezTo>
                    <a:cubicBezTo>
                      <a:pt x="37" y="19"/>
                      <a:pt x="37" y="19"/>
                      <a:pt x="37" y="19"/>
                    </a:cubicBezTo>
                    <a:cubicBezTo>
                      <a:pt x="37" y="19"/>
                      <a:pt x="37" y="18"/>
                      <a:pt x="36" y="18"/>
                    </a:cubicBezTo>
                    <a:cubicBezTo>
                      <a:pt x="33" y="18"/>
                      <a:pt x="33" y="18"/>
                      <a:pt x="33" y="18"/>
                    </a:cubicBezTo>
                    <a:cubicBezTo>
                      <a:pt x="32" y="16"/>
                      <a:pt x="32" y="16"/>
                      <a:pt x="32" y="16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6" y="14"/>
                      <a:pt x="37" y="14"/>
                      <a:pt x="37" y="14"/>
                    </a:cubicBezTo>
                    <a:cubicBezTo>
                      <a:pt x="37" y="14"/>
                      <a:pt x="37" y="13"/>
                      <a:pt x="37" y="13"/>
                    </a:cubicBezTo>
                    <a:cubicBezTo>
                      <a:pt x="35" y="9"/>
                      <a:pt x="35" y="9"/>
                      <a:pt x="35" y="9"/>
                    </a:cubicBezTo>
                    <a:cubicBezTo>
                      <a:pt x="34" y="8"/>
                      <a:pt x="34" y="8"/>
                      <a:pt x="33" y="8"/>
                    </a:cubicBezTo>
                    <a:cubicBezTo>
                      <a:pt x="30" y="10"/>
                      <a:pt x="30" y="10"/>
                      <a:pt x="30" y="10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1" y="5"/>
                      <a:pt x="31" y="4"/>
                      <a:pt x="31" y="4"/>
                    </a:cubicBezTo>
                    <a:cubicBezTo>
                      <a:pt x="31" y="4"/>
                      <a:pt x="30" y="4"/>
                      <a:pt x="30" y="4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5" y="1"/>
                      <a:pt x="25" y="1"/>
                      <a:pt x="24" y="2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1" y="1"/>
                      <a:pt x="21" y="1"/>
                      <a:pt x="21" y="1"/>
                    </a:cubicBezTo>
                    <a:cubicBezTo>
                      <a:pt x="20" y="0"/>
                      <a:pt x="20" y="0"/>
                      <a:pt x="19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4" y="0"/>
                      <a:pt x="14" y="0"/>
                      <a:pt x="14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0" y="3"/>
                      <a:pt x="9" y="3"/>
                      <a:pt x="9" y="3"/>
                    </a:cubicBezTo>
                    <a:cubicBezTo>
                      <a:pt x="9" y="3"/>
                      <a:pt x="9" y="3"/>
                      <a:pt x="8" y="3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4" y="7"/>
                      <a:pt x="4" y="7"/>
                    </a:cubicBezTo>
                    <a:cubicBezTo>
                      <a:pt x="4" y="7"/>
                      <a:pt x="4" y="8"/>
                      <a:pt x="5" y="8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2" y="11"/>
                      <a:pt x="2" y="11"/>
                      <a:pt x="1" y="12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17"/>
                      <a:pt x="0" y="17"/>
                      <a:pt x="1" y="18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2" y="22"/>
                      <a:pt x="2" y="22"/>
                      <a:pt x="2" y="22"/>
                    </a:cubicBezTo>
                    <a:cubicBezTo>
                      <a:pt x="1" y="22"/>
                      <a:pt x="1" y="23"/>
                      <a:pt x="1" y="23"/>
                    </a:cubicBezTo>
                    <a:cubicBezTo>
                      <a:pt x="3" y="28"/>
                      <a:pt x="3" y="28"/>
                      <a:pt x="3" y="28"/>
                    </a:cubicBezTo>
                    <a:cubicBezTo>
                      <a:pt x="3" y="28"/>
                      <a:pt x="3" y="28"/>
                      <a:pt x="4" y="28"/>
                    </a:cubicBezTo>
                    <a:cubicBezTo>
                      <a:pt x="4" y="29"/>
                      <a:pt x="4" y="29"/>
                      <a:pt x="4" y="28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9" y="28"/>
                      <a:pt x="9" y="28"/>
                      <a:pt x="9" y="28"/>
                    </a:cubicBezTo>
                    <a:cubicBezTo>
                      <a:pt x="7" y="31"/>
                      <a:pt x="7" y="31"/>
                      <a:pt x="7" y="31"/>
                    </a:cubicBezTo>
                    <a:cubicBezTo>
                      <a:pt x="7" y="32"/>
                      <a:pt x="7" y="32"/>
                      <a:pt x="7" y="32"/>
                    </a:cubicBezTo>
                    <a:cubicBezTo>
                      <a:pt x="7" y="32"/>
                      <a:pt x="7" y="33"/>
                      <a:pt x="7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12" y="35"/>
                      <a:pt x="12" y="35"/>
                      <a:pt x="12" y="35"/>
                    </a:cubicBezTo>
                    <a:cubicBezTo>
                      <a:pt x="12" y="35"/>
                      <a:pt x="12" y="35"/>
                      <a:pt x="13" y="35"/>
                    </a:cubicBezTo>
                    <a:cubicBezTo>
                      <a:pt x="13" y="35"/>
                      <a:pt x="13" y="35"/>
                      <a:pt x="13" y="35"/>
                    </a:cubicBezTo>
                    <a:cubicBezTo>
                      <a:pt x="15" y="31"/>
                      <a:pt x="15" y="31"/>
                      <a:pt x="15" y="31"/>
                    </a:cubicBezTo>
                    <a:cubicBezTo>
                      <a:pt x="17" y="32"/>
                      <a:pt x="17" y="32"/>
                      <a:pt x="17" y="32"/>
                    </a:cubicBezTo>
                    <a:cubicBezTo>
                      <a:pt x="17" y="36"/>
                      <a:pt x="17" y="36"/>
                      <a:pt x="17" y="36"/>
                    </a:cubicBezTo>
                    <a:cubicBezTo>
                      <a:pt x="17" y="36"/>
                      <a:pt x="17" y="36"/>
                      <a:pt x="17" y="37"/>
                    </a:cubicBezTo>
                    <a:cubicBezTo>
                      <a:pt x="18" y="37"/>
                      <a:pt x="18" y="37"/>
                      <a:pt x="18" y="37"/>
                    </a:cubicBezTo>
                    <a:cubicBezTo>
                      <a:pt x="23" y="36"/>
                      <a:pt x="23" y="36"/>
                      <a:pt x="23" y="36"/>
                    </a:cubicBezTo>
                    <a:cubicBezTo>
                      <a:pt x="23" y="36"/>
                      <a:pt x="24" y="36"/>
                      <a:pt x="24" y="36"/>
                    </a:cubicBezTo>
                    <a:cubicBezTo>
                      <a:pt x="24" y="36"/>
                      <a:pt x="24" y="35"/>
                      <a:pt x="24" y="35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5" y="31"/>
                      <a:pt x="25" y="31"/>
                      <a:pt x="25" y="31"/>
                    </a:cubicBezTo>
                    <a:cubicBezTo>
                      <a:pt x="28" y="33"/>
                      <a:pt x="28" y="33"/>
                      <a:pt x="28" y="33"/>
                    </a:cubicBezTo>
                    <a:cubicBezTo>
                      <a:pt x="28" y="34"/>
                      <a:pt x="28" y="34"/>
                      <a:pt x="28" y="34"/>
                    </a:cubicBezTo>
                    <a:cubicBezTo>
                      <a:pt x="29" y="34"/>
                      <a:pt x="29" y="34"/>
                      <a:pt x="29" y="34"/>
                    </a:cubicBezTo>
                    <a:cubicBezTo>
                      <a:pt x="33" y="30"/>
                      <a:pt x="33" y="30"/>
                      <a:pt x="33" y="30"/>
                    </a:cubicBezTo>
                    <a:cubicBezTo>
                      <a:pt x="33" y="30"/>
                      <a:pt x="33" y="30"/>
                      <a:pt x="33" y="29"/>
                    </a:cubicBezTo>
                    <a:close/>
                    <a:moveTo>
                      <a:pt x="22" y="22"/>
                    </a:moveTo>
                    <a:cubicBezTo>
                      <a:pt x="20" y="24"/>
                      <a:pt x="17" y="24"/>
                      <a:pt x="15" y="22"/>
                    </a:cubicBezTo>
                    <a:cubicBezTo>
                      <a:pt x="13" y="20"/>
                      <a:pt x="13" y="16"/>
                      <a:pt x="15" y="15"/>
                    </a:cubicBezTo>
                    <a:cubicBezTo>
                      <a:pt x="17" y="13"/>
                      <a:pt x="21" y="13"/>
                      <a:pt x="23" y="15"/>
                    </a:cubicBezTo>
                    <a:cubicBezTo>
                      <a:pt x="24" y="17"/>
                      <a:pt x="24" y="20"/>
                      <a:pt x="22" y="22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32" name="组合 27"/>
          <p:cNvGrpSpPr/>
          <p:nvPr/>
        </p:nvGrpSpPr>
        <p:grpSpPr bwMode="auto">
          <a:xfrm>
            <a:off x="9839325" y="2435225"/>
            <a:ext cx="1346200" cy="1344613"/>
            <a:chOff x="0" y="0"/>
            <a:chExt cx="1403797" cy="1403797"/>
          </a:xfrm>
        </p:grpSpPr>
        <p:sp>
          <p:nvSpPr>
            <p:cNvPr id="33" name="椭圆 28"/>
            <p:cNvSpPr>
              <a:spLocks noChangeArrowheads="1"/>
            </p:cNvSpPr>
            <p:nvPr/>
          </p:nvSpPr>
          <p:spPr bwMode="auto">
            <a:xfrm>
              <a:off x="0" y="0"/>
              <a:ext cx="1403797" cy="1403797"/>
            </a:xfrm>
            <a:prstGeom prst="ellipse">
              <a:avLst/>
            </a:prstGeom>
            <a:solidFill>
              <a:srgbClr val="43CB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itchFamily="34" charset="0"/>
                <a:buChar char="•"/>
                <a:defRPr sz="28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 sz="1900">
                  <a:solidFill>
                    <a:schemeClr val="tx1"/>
                  </a:solidFill>
                  <a:latin typeface="Arial" pitchFamily="34" charset="0"/>
                  <a:ea typeface="微软雅黑" pitchFamily="34" charset="-122"/>
                  <a:sym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itchFamily="34" charset="0"/>
                <a:buNone/>
              </a:pPr>
              <a:endParaRPr lang="zh-CN" altLang="zh-CN" sz="1300">
                <a:solidFill>
                  <a:srgbClr val="FFFFFF"/>
                </a:solidFill>
                <a:latin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34" name="Freeform 41"/>
            <p:cNvSpPr>
              <a:spLocks noEditPoints="1" noChangeArrowheads="1"/>
            </p:cNvSpPr>
            <p:nvPr/>
          </p:nvSpPr>
          <p:spPr bwMode="auto">
            <a:xfrm>
              <a:off x="363893" y="385180"/>
              <a:ext cx="661930" cy="531751"/>
            </a:xfrm>
            <a:custGeom>
              <a:avLst/>
              <a:gdLst>
                <a:gd name="T0" fmla="*/ 2147483646 w 72"/>
                <a:gd name="T1" fmla="*/ 2147483646 h 58"/>
                <a:gd name="T2" fmla="*/ 2147483646 w 72"/>
                <a:gd name="T3" fmla="*/ 2147483646 h 58"/>
                <a:gd name="T4" fmla="*/ 2147483646 w 72"/>
                <a:gd name="T5" fmla="*/ 2147483646 h 58"/>
                <a:gd name="T6" fmla="*/ 2147483646 w 72"/>
                <a:gd name="T7" fmla="*/ 2147483646 h 58"/>
                <a:gd name="T8" fmla="*/ 2147483646 w 72"/>
                <a:gd name="T9" fmla="*/ 2147483646 h 58"/>
                <a:gd name="T10" fmla="*/ 2147483646 w 72"/>
                <a:gd name="T11" fmla="*/ 0 h 58"/>
                <a:gd name="T12" fmla="*/ 2147483646 w 72"/>
                <a:gd name="T13" fmla="*/ 0 h 58"/>
                <a:gd name="T14" fmla="*/ 2147483646 w 72"/>
                <a:gd name="T15" fmla="*/ 2147483646 h 58"/>
                <a:gd name="T16" fmla="*/ 2147483646 w 72"/>
                <a:gd name="T17" fmla="*/ 2147483646 h 58"/>
                <a:gd name="T18" fmla="*/ 2147483646 w 72"/>
                <a:gd name="T19" fmla="*/ 2147483646 h 58"/>
                <a:gd name="T20" fmla="*/ 2147483646 w 72"/>
                <a:gd name="T21" fmla="*/ 2147483646 h 58"/>
                <a:gd name="T22" fmla="*/ 0 w 72"/>
                <a:gd name="T23" fmla="*/ 2147483646 h 58"/>
                <a:gd name="T24" fmla="*/ 0 w 72"/>
                <a:gd name="T25" fmla="*/ 2147483646 h 58"/>
                <a:gd name="T26" fmla="*/ 2147483646 w 72"/>
                <a:gd name="T27" fmla="*/ 2147483646 h 58"/>
                <a:gd name="T28" fmla="*/ 2147483646 w 72"/>
                <a:gd name="T29" fmla="*/ 2147483646 h 58"/>
                <a:gd name="T30" fmla="*/ 2147483646 w 72"/>
                <a:gd name="T31" fmla="*/ 2147483646 h 58"/>
                <a:gd name="T32" fmla="*/ 2147483646 w 72"/>
                <a:gd name="T33" fmla="*/ 2147483646 h 58"/>
                <a:gd name="T34" fmla="*/ 0 w 72"/>
                <a:gd name="T35" fmla="*/ 2147483646 h 58"/>
                <a:gd name="T36" fmla="*/ 2147483646 w 72"/>
                <a:gd name="T37" fmla="*/ 2147483646 h 58"/>
                <a:gd name="T38" fmla="*/ 2147483646 w 72"/>
                <a:gd name="T39" fmla="*/ 2147483646 h 58"/>
                <a:gd name="T40" fmla="*/ 2147483646 w 72"/>
                <a:gd name="T41" fmla="*/ 2147483646 h 58"/>
                <a:gd name="T42" fmla="*/ 2147483646 w 72"/>
                <a:gd name="T43" fmla="*/ 2147483646 h 58"/>
                <a:gd name="T44" fmla="*/ 2147483646 w 72"/>
                <a:gd name="T45" fmla="*/ 2147483646 h 58"/>
                <a:gd name="T46" fmla="*/ 2147483646 w 72"/>
                <a:gd name="T47" fmla="*/ 2147483646 h 58"/>
                <a:gd name="T48" fmla="*/ 2147483646 w 72"/>
                <a:gd name="T49" fmla="*/ 2147483646 h 58"/>
                <a:gd name="T50" fmla="*/ 2147483646 w 72"/>
                <a:gd name="T51" fmla="*/ 2147483646 h 58"/>
                <a:gd name="T52" fmla="*/ 2147483646 w 72"/>
                <a:gd name="T53" fmla="*/ 2147483646 h 58"/>
                <a:gd name="T54" fmla="*/ 2147483646 w 72"/>
                <a:gd name="T55" fmla="*/ 2147483646 h 58"/>
                <a:gd name="T56" fmla="*/ 2147483646 w 72"/>
                <a:gd name="T57" fmla="*/ 2147483646 h 58"/>
                <a:gd name="T58" fmla="*/ 2147483646 w 72"/>
                <a:gd name="T59" fmla="*/ 2147483646 h 5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72"/>
                <a:gd name="T91" fmla="*/ 0 h 58"/>
                <a:gd name="T92" fmla="*/ 72 w 72"/>
                <a:gd name="T93" fmla="*/ 58 h 5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72" h="58">
                  <a:moveTo>
                    <a:pt x="25" y="5"/>
                  </a:moveTo>
                  <a:cubicBezTo>
                    <a:pt x="48" y="5"/>
                    <a:pt x="48" y="5"/>
                    <a:pt x="48" y="5"/>
                  </a:cubicBezTo>
                  <a:cubicBezTo>
                    <a:pt x="48" y="11"/>
                    <a:pt x="48" y="11"/>
                    <a:pt x="48" y="11"/>
                  </a:cubicBezTo>
                  <a:cubicBezTo>
                    <a:pt x="53" y="11"/>
                    <a:pt x="53" y="11"/>
                    <a:pt x="53" y="11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3" y="2"/>
                    <a:pt x="51" y="0"/>
                    <a:pt x="48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20" y="2"/>
                    <a:pt x="20" y="4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5" y="11"/>
                    <a:pt x="25" y="11"/>
                    <a:pt x="25" y="11"/>
                  </a:cubicBezTo>
                  <a:lnTo>
                    <a:pt x="25" y="5"/>
                  </a:lnTo>
                  <a:close/>
                  <a:moveTo>
                    <a:pt x="0" y="19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0" y="56"/>
                    <a:pt x="3" y="58"/>
                    <a:pt x="5" y="58"/>
                  </a:cubicBezTo>
                  <a:cubicBezTo>
                    <a:pt x="10" y="58"/>
                    <a:pt x="10" y="58"/>
                    <a:pt x="10" y="58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3" y="14"/>
                    <a:pt x="0" y="16"/>
                    <a:pt x="0" y="19"/>
                  </a:cubicBezTo>
                  <a:close/>
                  <a:moveTo>
                    <a:pt x="14" y="58"/>
                  </a:moveTo>
                  <a:cubicBezTo>
                    <a:pt x="59" y="58"/>
                    <a:pt x="59" y="58"/>
                    <a:pt x="59" y="58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14" y="14"/>
                    <a:pt x="14" y="14"/>
                    <a:pt x="14" y="14"/>
                  </a:cubicBezTo>
                  <a:lnTo>
                    <a:pt x="14" y="58"/>
                  </a:lnTo>
                  <a:close/>
                  <a:moveTo>
                    <a:pt x="67" y="14"/>
                  </a:moveTo>
                  <a:cubicBezTo>
                    <a:pt x="63" y="14"/>
                    <a:pt x="63" y="14"/>
                    <a:pt x="63" y="14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67" y="58"/>
                    <a:pt x="67" y="58"/>
                    <a:pt x="67" y="58"/>
                  </a:cubicBezTo>
                  <a:cubicBezTo>
                    <a:pt x="70" y="58"/>
                    <a:pt x="72" y="56"/>
                    <a:pt x="72" y="53"/>
                  </a:cubicBezTo>
                  <a:cubicBezTo>
                    <a:pt x="72" y="19"/>
                    <a:pt x="72" y="19"/>
                    <a:pt x="72" y="19"/>
                  </a:cubicBezTo>
                  <a:cubicBezTo>
                    <a:pt x="72" y="16"/>
                    <a:pt x="70" y="14"/>
                    <a:pt x="6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5" name="矩形 47"/>
          <p:cNvSpPr>
            <a:spLocks noChangeArrowheads="1"/>
          </p:cNvSpPr>
          <p:nvPr/>
        </p:nvSpPr>
        <p:spPr bwMode="auto">
          <a:xfrm>
            <a:off x="3481388" y="3292475"/>
            <a:ext cx="5257800" cy="832485"/>
          </a:xfrm>
          <a:prstGeom prst="rect">
            <a:avLst/>
          </a:prstGeom>
          <a:noFill/>
          <a:ln w="9525" cap="flat" cmpd="sng">
            <a:solidFill>
              <a:srgbClr val="969696"/>
            </a:solidFill>
            <a:miter lim="800000"/>
          </a:ln>
          <a:effectLst>
            <a:glow rad="63500">
              <a:schemeClr val="accent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8580" tIns="32385" rIns="68580" bIns="32385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19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19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19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19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20000"/>
              </a:lnSpc>
              <a:buFont typeface="Arial" pitchFamily="34" charset="0"/>
              <a:buNone/>
              <a:defRPr/>
            </a:pPr>
            <a:r>
              <a:rPr lang="zh-CN" altLang="en-US" sz="1400" dirty="0" smtClean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对接各种第三方</a:t>
            </a:r>
            <a:r>
              <a:rPr lang="en-US" altLang="zh-CN" sz="1400" dirty="0" smtClean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RADIUS</a:t>
            </a:r>
            <a:r>
              <a:rPr lang="zh-CN" altLang="en-US" sz="1400" dirty="0" smtClean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、第三方</a:t>
            </a:r>
            <a:r>
              <a:rPr lang="en-US" altLang="zh-CN" sz="1400" dirty="0" smtClean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APP</a:t>
            </a:r>
            <a:r>
              <a:rPr lang="zh-CN" altLang="en-US" sz="1400" dirty="0" smtClean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服务器实现认证计费功能</a:t>
            </a:r>
            <a:endParaRPr lang="en-US" altLang="zh-CN" sz="1400" dirty="0" smtClean="0">
              <a:solidFill>
                <a:srgbClr val="595959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algn="ctr" eaLnBrk="1" hangingPunct="1">
              <a:lnSpc>
                <a:spcPct val="120000"/>
              </a:lnSpc>
              <a:buFont typeface="Arial" pitchFamily="34" charset="0"/>
              <a:buNone/>
              <a:defRPr/>
            </a:pPr>
            <a:r>
              <a:rPr lang="zh-CN" altLang="en-US" sz="1400" dirty="0" smtClean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云</a:t>
            </a:r>
            <a:r>
              <a:rPr lang="en-US" altLang="zh-CN" sz="1400" dirty="0" smtClean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AC</a:t>
            </a:r>
            <a:r>
              <a:rPr lang="zh-CN" altLang="en-US" sz="1400" dirty="0" smtClean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架构做为管理平台，生成配置及下发配置，网元设备做为执行端，执行云</a:t>
            </a:r>
            <a:r>
              <a:rPr lang="en-US" altLang="zh-CN" sz="1400" dirty="0" smtClean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AC</a:t>
            </a:r>
            <a:r>
              <a:rPr lang="zh-CN" altLang="en-US" sz="1400" dirty="0" smtClean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下发的参数及配置。相当于大脑和四肢的关系</a:t>
            </a:r>
          </a:p>
        </p:txBody>
      </p:sp>
      <p:sp>
        <p:nvSpPr>
          <p:cNvPr id="36" name="矩形 1"/>
          <p:cNvSpPr>
            <a:spLocks noChangeArrowheads="1"/>
          </p:cNvSpPr>
          <p:nvPr/>
        </p:nvSpPr>
        <p:spPr bwMode="auto">
          <a:xfrm>
            <a:off x="1744308" y="892"/>
            <a:ext cx="9044732" cy="676134"/>
          </a:xfrm>
          <a:prstGeom prst="rect">
            <a:avLst/>
          </a:prstGeom>
          <a:solidFill>
            <a:srgbClr val="009BD2"/>
          </a:solidFill>
          <a:ln>
            <a:noFill/>
          </a:ln>
        </p:spPr>
        <p:txBody>
          <a:bodyPr anchor="ctr"/>
          <a:lstStyle/>
          <a:p>
            <a:endParaRPr lang="zh-CN" altLang="zh-CN" sz="1800" dirty="0">
              <a:solidFill>
                <a:srgbClr val="FFFFFF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37" name="直接连接符 6"/>
          <p:cNvSpPr>
            <a:spLocks noChangeShapeType="1"/>
          </p:cNvSpPr>
          <p:nvPr/>
        </p:nvSpPr>
        <p:spPr bwMode="auto">
          <a:xfrm flipH="1">
            <a:off x="1910007" y="141348"/>
            <a:ext cx="6023" cy="402327"/>
          </a:xfrm>
          <a:prstGeom prst="line">
            <a:avLst/>
          </a:prstGeom>
          <a:noFill/>
          <a:ln w="9525" cap="flat" cmpd="sng">
            <a:solidFill>
              <a:schemeClr val="bg1"/>
            </a:solidFill>
            <a:round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38" name="TextBox 8"/>
          <p:cNvSpPr>
            <a:spLocks noChangeArrowheads="1"/>
          </p:cNvSpPr>
          <p:nvPr/>
        </p:nvSpPr>
        <p:spPr bwMode="auto">
          <a:xfrm>
            <a:off x="1964911" y="73856"/>
            <a:ext cx="5868984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云</a:t>
            </a:r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AC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平台特性</a:t>
            </a:r>
            <a:endParaRPr lang="zh-CN" altLang="en-US" sz="2800" dirty="0"/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07" y="173887"/>
            <a:ext cx="1265149" cy="369788"/>
          </a:xfrm>
          <a:prstGeom prst="rect">
            <a:avLst/>
          </a:prstGeom>
        </p:spPr>
      </p:pic>
      <p:sp>
        <p:nvSpPr>
          <p:cNvPr id="40" name="TextBox 53"/>
          <p:cNvSpPr>
            <a:spLocks noChangeAspect="1" noChangeArrowheads="1"/>
          </p:cNvSpPr>
          <p:nvPr/>
        </p:nvSpPr>
        <p:spPr bwMode="auto">
          <a:xfrm>
            <a:off x="1296988" y="850900"/>
            <a:ext cx="5448300" cy="40011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zh-CN" altLang="en-US" sz="2000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云</a:t>
            </a:r>
            <a:r>
              <a:rPr lang="en-US" altLang="zh-CN" sz="2000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AC</a:t>
            </a:r>
            <a:r>
              <a:rPr lang="zh-CN" altLang="en-US" sz="2000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平台特性</a:t>
            </a:r>
            <a:endParaRPr lang="zh-CN" altLang="en-US" dirty="0"/>
          </a:p>
        </p:txBody>
      </p:sp>
      <p:sp>
        <p:nvSpPr>
          <p:cNvPr id="41" name="矩形 16"/>
          <p:cNvSpPr>
            <a:spLocks noChangeArrowheads="1"/>
          </p:cNvSpPr>
          <p:nvPr/>
        </p:nvSpPr>
        <p:spPr bwMode="auto">
          <a:xfrm>
            <a:off x="1101725" y="850900"/>
            <a:ext cx="98425" cy="40005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C000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42" name="矩形 41"/>
          <p:cNvSpPr>
            <a:spLocks noChangeArrowheads="1"/>
          </p:cNvSpPr>
          <p:nvPr/>
        </p:nvSpPr>
        <p:spPr bwMode="auto">
          <a:xfrm>
            <a:off x="11027076" y="173886"/>
            <a:ext cx="1091916" cy="36979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zh-CN" altLang="en-US" sz="160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第    页</a:t>
            </a:r>
            <a:endParaRPr lang="zh-CN" altLang="en-US" sz="1800"/>
          </a:p>
        </p:txBody>
      </p:sp>
      <p:sp>
        <p:nvSpPr>
          <p:cNvPr id="43" name="灯片编号占位符 7"/>
          <p:cNvSpPr>
            <a:spLocks noGrp="1"/>
          </p:cNvSpPr>
          <p:nvPr/>
        </p:nvSpPr>
        <p:spPr>
          <a:xfrm>
            <a:off x="11176635" y="170815"/>
            <a:ext cx="4210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A909C9-518D-4FE0-81CA-3E9CD5535AF4}" type="slidenum">
              <a:rPr lang="zh-CN" altLang="en-US">
                <a:solidFill>
                  <a:srgbClr val="00B0F0"/>
                </a:solidFill>
              </a:rPr>
              <a:t>8</a:t>
            </a:fld>
            <a:endParaRPr lang="zh-CN" altLang="en-US" sz="180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0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6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22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28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8" grpId="0" bldLvl="0" animBg="1"/>
      <p:bldP spid="9" grpId="0" bldLvl="0" animBg="1"/>
      <p:bldP spid="10" grpId="0" bldLvl="0" autoUpdateAnimBg="0"/>
      <p:bldP spid="11" grpId="0" bldLvl="0" autoUpdateAnimBg="0"/>
      <p:bldP spid="18" grpId="0" bldLvl="0" autoUpdateAnimBg="0"/>
      <p:bldP spid="19" grpId="0" bldLvl="0" autoUpdateAnimBg="0"/>
      <p:bldP spid="20" grpId="0" bldLvl="0" autoUpdateAnimBg="0"/>
      <p:bldP spid="21" grpId="0" bldLvl="0" autoUpdateAnimBg="0"/>
      <p:bldP spid="22" grpId="0" bldLvl="0" autoUpdateAnimBg="0"/>
      <p:bldP spid="23" grpId="0" bldLvl="0" autoUpdateAnimBg="0"/>
      <p:bldP spid="40" grpId="0" bldLvl="0" autoUpdateAnimBg="0"/>
      <p:bldP spid="41" grpId="0" bldLvl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AA1BF-EDF5-4B37-94C2-7ABE97CB820A}" type="datetime1">
              <a:rPr lang="zh-CN" altLang="en-US" smtClean="0"/>
              <a:t>2016/2/23</a:t>
            </a:fld>
            <a:endParaRPr lang="zh-CN" altLang="en-US" smtClean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56A7B-9554-4CE4-AD4F-6A68902B9F6A}" type="slidenum">
              <a:rPr lang="zh-CN" altLang="en-US" smtClean="0"/>
              <a:t>9</a:t>
            </a:fld>
            <a:endParaRPr lang="zh-CN" altLang="en-US"/>
          </a:p>
        </p:txBody>
      </p:sp>
      <p:sp>
        <p:nvSpPr>
          <p:cNvPr id="36" name="矩形 1"/>
          <p:cNvSpPr>
            <a:spLocks noChangeArrowheads="1"/>
          </p:cNvSpPr>
          <p:nvPr/>
        </p:nvSpPr>
        <p:spPr bwMode="auto">
          <a:xfrm>
            <a:off x="1744308" y="892"/>
            <a:ext cx="9044732" cy="676134"/>
          </a:xfrm>
          <a:prstGeom prst="rect">
            <a:avLst/>
          </a:prstGeom>
          <a:solidFill>
            <a:srgbClr val="009BD2"/>
          </a:solidFill>
          <a:ln>
            <a:noFill/>
          </a:ln>
        </p:spPr>
        <p:txBody>
          <a:bodyPr anchor="ctr"/>
          <a:lstStyle/>
          <a:p>
            <a:endParaRPr lang="zh-CN" altLang="zh-CN" sz="1800" dirty="0">
              <a:solidFill>
                <a:srgbClr val="FFFFFF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37" name="直接连接符 6"/>
          <p:cNvSpPr>
            <a:spLocks noChangeShapeType="1"/>
          </p:cNvSpPr>
          <p:nvPr/>
        </p:nvSpPr>
        <p:spPr bwMode="auto">
          <a:xfrm flipH="1">
            <a:off x="1910007" y="141348"/>
            <a:ext cx="6023" cy="402327"/>
          </a:xfrm>
          <a:prstGeom prst="line">
            <a:avLst/>
          </a:prstGeom>
          <a:noFill/>
          <a:ln w="9525" cap="flat" cmpd="sng">
            <a:solidFill>
              <a:schemeClr val="bg1"/>
            </a:solidFill>
            <a:round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38" name="TextBox 8"/>
          <p:cNvSpPr>
            <a:spLocks noChangeArrowheads="1"/>
          </p:cNvSpPr>
          <p:nvPr/>
        </p:nvSpPr>
        <p:spPr bwMode="auto">
          <a:xfrm>
            <a:off x="1964911" y="73856"/>
            <a:ext cx="5868984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云</a:t>
            </a:r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AC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平台特性</a:t>
            </a:r>
            <a:endParaRPr lang="zh-CN" altLang="en-US" sz="2800" dirty="0"/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07" y="173887"/>
            <a:ext cx="1265149" cy="369788"/>
          </a:xfrm>
          <a:prstGeom prst="rect">
            <a:avLst/>
          </a:prstGeom>
        </p:spPr>
      </p:pic>
      <p:sp>
        <p:nvSpPr>
          <p:cNvPr id="40" name="TextBox 53"/>
          <p:cNvSpPr>
            <a:spLocks noChangeAspect="1" noChangeArrowheads="1"/>
          </p:cNvSpPr>
          <p:nvPr/>
        </p:nvSpPr>
        <p:spPr bwMode="auto">
          <a:xfrm>
            <a:off x="1296988" y="850900"/>
            <a:ext cx="5448300" cy="40011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zh-CN" altLang="en-US" sz="2000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云</a:t>
            </a:r>
            <a:r>
              <a:rPr lang="en-US" altLang="zh-CN" sz="2000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AC</a:t>
            </a:r>
            <a:r>
              <a:rPr lang="zh-CN" altLang="en-US" sz="2000" b="1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平台特性</a:t>
            </a:r>
            <a:endParaRPr lang="zh-CN" altLang="en-US" dirty="0"/>
          </a:p>
        </p:txBody>
      </p:sp>
      <p:sp>
        <p:nvSpPr>
          <p:cNvPr id="41" name="矩形 16"/>
          <p:cNvSpPr>
            <a:spLocks noChangeArrowheads="1"/>
          </p:cNvSpPr>
          <p:nvPr/>
        </p:nvSpPr>
        <p:spPr bwMode="auto">
          <a:xfrm>
            <a:off x="1101725" y="850900"/>
            <a:ext cx="98425" cy="40005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C000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42" name="矩形 41"/>
          <p:cNvSpPr>
            <a:spLocks noChangeArrowheads="1"/>
          </p:cNvSpPr>
          <p:nvPr/>
        </p:nvSpPr>
        <p:spPr bwMode="auto">
          <a:xfrm>
            <a:off x="11027076" y="173886"/>
            <a:ext cx="1091916" cy="36979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zh-CN" altLang="en-US" sz="160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第    页</a:t>
            </a:r>
            <a:endParaRPr lang="zh-CN" altLang="en-US" sz="1800"/>
          </a:p>
        </p:txBody>
      </p:sp>
      <p:sp>
        <p:nvSpPr>
          <p:cNvPr id="43" name="灯片编号占位符 7"/>
          <p:cNvSpPr>
            <a:spLocks noGrp="1"/>
          </p:cNvSpPr>
          <p:nvPr/>
        </p:nvSpPr>
        <p:spPr>
          <a:xfrm>
            <a:off x="11176635" y="170815"/>
            <a:ext cx="4210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A909C9-518D-4FE0-81CA-3E9CD5535AF4}" type="slidenum">
              <a:rPr lang="zh-CN" altLang="en-US">
                <a:solidFill>
                  <a:srgbClr val="00B0F0"/>
                </a:solidFill>
              </a:rPr>
              <a:t>9</a:t>
            </a:fld>
            <a:endParaRPr lang="zh-CN" altLang="en-US" sz="1800">
              <a:solidFill>
                <a:srgbClr val="00B0F0"/>
              </a:solidFill>
            </a:endParaRPr>
          </a:p>
        </p:txBody>
      </p:sp>
      <p:grpSp>
        <p:nvGrpSpPr>
          <p:cNvPr id="44" name="组合 43"/>
          <p:cNvGrpSpPr>
            <a:grpSpLocks/>
          </p:cNvGrpSpPr>
          <p:nvPr/>
        </p:nvGrpSpPr>
        <p:grpSpPr bwMode="auto">
          <a:xfrm>
            <a:off x="1528763" y="2846388"/>
            <a:ext cx="9509125" cy="2006600"/>
            <a:chOff x="1362075" y="2755900"/>
            <a:chExt cx="9509125" cy="2006600"/>
          </a:xfrm>
        </p:grpSpPr>
        <p:grpSp>
          <p:nvGrpSpPr>
            <p:cNvPr id="45" name="组合 9"/>
            <p:cNvGrpSpPr>
              <a:grpSpLocks/>
            </p:cNvGrpSpPr>
            <p:nvPr/>
          </p:nvGrpSpPr>
          <p:grpSpPr bwMode="auto">
            <a:xfrm>
              <a:off x="1703539" y="2755900"/>
              <a:ext cx="8826197" cy="2006600"/>
              <a:chOff x="1703539" y="2755900"/>
              <a:chExt cx="8826197" cy="2006600"/>
            </a:xfrm>
          </p:grpSpPr>
          <p:cxnSp>
            <p:nvCxnSpPr>
              <p:cNvPr id="48" name="直接连接符 47"/>
              <p:cNvCxnSpPr/>
              <p:nvPr/>
            </p:nvCxnSpPr>
            <p:spPr>
              <a:xfrm>
                <a:off x="8785225" y="2844800"/>
                <a:ext cx="1479550" cy="1917700"/>
              </a:xfrm>
              <a:prstGeom prst="line">
                <a:avLst/>
              </a:prstGeom>
              <a:ln w="12700">
                <a:solidFill>
                  <a:srgbClr val="9DA8B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9" name="组合 13"/>
              <p:cNvGrpSpPr>
                <a:grpSpLocks/>
              </p:cNvGrpSpPr>
              <p:nvPr/>
            </p:nvGrpSpPr>
            <p:grpSpPr bwMode="auto">
              <a:xfrm>
                <a:off x="1703539" y="2755900"/>
                <a:ext cx="8826197" cy="2006600"/>
                <a:chOff x="1703539" y="2755900"/>
                <a:chExt cx="8826197" cy="2006600"/>
              </a:xfrm>
            </p:grpSpPr>
            <p:cxnSp>
              <p:nvCxnSpPr>
                <p:cNvPr id="50" name="直接连接符 49"/>
                <p:cNvCxnSpPr>
                  <a:stCxn id="47" idx="5"/>
                </p:cNvCxnSpPr>
                <p:nvPr/>
              </p:nvCxnSpPr>
              <p:spPr>
                <a:xfrm flipV="1">
                  <a:off x="1703387" y="2755900"/>
                  <a:ext cx="658813" cy="960437"/>
                </a:xfrm>
                <a:prstGeom prst="line">
                  <a:avLst/>
                </a:prstGeom>
                <a:ln w="12700">
                  <a:solidFill>
                    <a:srgbClr val="9DA8B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直接连接符 50"/>
                <p:cNvCxnSpPr/>
                <p:nvPr/>
              </p:nvCxnSpPr>
              <p:spPr>
                <a:xfrm>
                  <a:off x="2362200" y="2755900"/>
                  <a:ext cx="1357312" cy="1898650"/>
                </a:xfrm>
                <a:prstGeom prst="line">
                  <a:avLst/>
                </a:prstGeom>
                <a:ln w="12700">
                  <a:solidFill>
                    <a:srgbClr val="9DA8B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直接连接符 51"/>
                <p:cNvCxnSpPr/>
                <p:nvPr/>
              </p:nvCxnSpPr>
              <p:spPr>
                <a:xfrm flipV="1">
                  <a:off x="3719512" y="2755900"/>
                  <a:ext cx="1968500" cy="1898650"/>
                </a:xfrm>
                <a:prstGeom prst="line">
                  <a:avLst/>
                </a:prstGeom>
                <a:ln w="12700">
                  <a:solidFill>
                    <a:srgbClr val="9DA8B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直接连接符 52"/>
                <p:cNvCxnSpPr/>
                <p:nvPr/>
              </p:nvCxnSpPr>
              <p:spPr>
                <a:xfrm>
                  <a:off x="5688012" y="2755900"/>
                  <a:ext cx="2211388" cy="2006600"/>
                </a:xfrm>
                <a:prstGeom prst="line">
                  <a:avLst/>
                </a:prstGeom>
                <a:ln w="12700">
                  <a:solidFill>
                    <a:srgbClr val="9DA8B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直接连接符 53"/>
                <p:cNvCxnSpPr/>
                <p:nvPr/>
              </p:nvCxnSpPr>
              <p:spPr>
                <a:xfrm flipV="1">
                  <a:off x="7891462" y="2844800"/>
                  <a:ext cx="893763" cy="1917700"/>
                </a:xfrm>
                <a:prstGeom prst="line">
                  <a:avLst/>
                </a:prstGeom>
                <a:ln w="12700">
                  <a:solidFill>
                    <a:srgbClr val="9DA8B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直接连接符 54"/>
                <p:cNvCxnSpPr>
                  <a:endCxn id="46" idx="1"/>
                </p:cNvCxnSpPr>
                <p:nvPr/>
              </p:nvCxnSpPr>
              <p:spPr>
                <a:xfrm flipV="1">
                  <a:off x="10264775" y="4005262"/>
                  <a:ext cx="265112" cy="757238"/>
                </a:xfrm>
                <a:prstGeom prst="line">
                  <a:avLst/>
                </a:prstGeom>
                <a:ln w="12700">
                  <a:solidFill>
                    <a:srgbClr val="9DA8B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46" name="椭圆 45"/>
            <p:cNvSpPr/>
            <p:nvPr/>
          </p:nvSpPr>
          <p:spPr>
            <a:xfrm flipV="1">
              <a:off x="10471150" y="3663950"/>
              <a:ext cx="400050" cy="40005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489"/>
            </a:p>
          </p:txBody>
        </p:sp>
        <p:sp>
          <p:nvSpPr>
            <p:cNvPr id="47" name="椭圆 46"/>
            <p:cNvSpPr/>
            <p:nvPr/>
          </p:nvSpPr>
          <p:spPr>
            <a:xfrm flipV="1">
              <a:off x="1362075" y="3657600"/>
              <a:ext cx="400050" cy="40005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489"/>
            </a:p>
          </p:txBody>
        </p:sp>
      </p:grpSp>
      <p:grpSp>
        <p:nvGrpSpPr>
          <p:cNvPr id="56" name="组合 55"/>
          <p:cNvGrpSpPr>
            <a:grpSpLocks/>
          </p:cNvGrpSpPr>
          <p:nvPr/>
        </p:nvGrpSpPr>
        <p:grpSpPr bwMode="auto">
          <a:xfrm>
            <a:off x="4548188" y="3309938"/>
            <a:ext cx="1276350" cy="1276350"/>
            <a:chOff x="4381500" y="3219450"/>
            <a:chExt cx="1276350" cy="1276350"/>
          </a:xfrm>
        </p:grpSpPr>
        <p:sp>
          <p:nvSpPr>
            <p:cNvPr id="57" name="椭圆 56"/>
            <p:cNvSpPr/>
            <p:nvPr/>
          </p:nvSpPr>
          <p:spPr>
            <a:xfrm>
              <a:off x="4381500" y="3219450"/>
              <a:ext cx="1276350" cy="1276350"/>
            </a:xfrm>
            <a:prstGeom prst="ellipse">
              <a:avLst/>
            </a:prstGeom>
            <a:solidFill>
              <a:srgbClr val="43CB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489"/>
            </a:p>
          </p:txBody>
        </p:sp>
        <p:sp>
          <p:nvSpPr>
            <p:cNvPr id="58" name="Freeform 173"/>
            <p:cNvSpPr>
              <a:spLocks noChangeAspect="1" noEditPoints="1"/>
            </p:cNvSpPr>
            <p:nvPr/>
          </p:nvSpPr>
          <p:spPr bwMode="auto">
            <a:xfrm>
              <a:off x="4789487" y="3613150"/>
              <a:ext cx="460375" cy="488950"/>
            </a:xfrm>
            <a:custGeom>
              <a:avLst/>
              <a:gdLst>
                <a:gd name="T0" fmla="*/ 75 w 89"/>
                <a:gd name="T1" fmla="*/ 22 h 95"/>
                <a:gd name="T2" fmla="*/ 89 w 89"/>
                <a:gd name="T3" fmla="*/ 53 h 95"/>
                <a:gd name="T4" fmla="*/ 78 w 89"/>
                <a:gd name="T5" fmla="*/ 80 h 95"/>
                <a:gd name="T6" fmla="*/ 47 w 89"/>
                <a:gd name="T7" fmla="*/ 53 h 95"/>
                <a:gd name="T8" fmla="*/ 75 w 89"/>
                <a:gd name="T9" fmla="*/ 22 h 95"/>
                <a:gd name="T10" fmla="*/ 76 w 89"/>
                <a:gd name="T11" fmla="*/ 83 h 95"/>
                <a:gd name="T12" fmla="*/ 69 w 89"/>
                <a:gd name="T13" fmla="*/ 88 h 95"/>
                <a:gd name="T14" fmla="*/ 74 w 89"/>
                <a:gd name="T15" fmla="*/ 81 h 95"/>
                <a:gd name="T16" fmla="*/ 76 w 89"/>
                <a:gd name="T17" fmla="*/ 83 h 95"/>
                <a:gd name="T18" fmla="*/ 64 w 89"/>
                <a:gd name="T19" fmla="*/ 92 h 95"/>
                <a:gd name="T20" fmla="*/ 72 w 89"/>
                <a:gd name="T21" fmla="*/ 79 h 95"/>
                <a:gd name="T22" fmla="*/ 70 w 89"/>
                <a:gd name="T23" fmla="*/ 77 h 95"/>
                <a:gd name="T24" fmla="*/ 60 w 89"/>
                <a:gd name="T25" fmla="*/ 94 h 95"/>
                <a:gd name="T26" fmla="*/ 64 w 89"/>
                <a:gd name="T27" fmla="*/ 92 h 95"/>
                <a:gd name="T28" fmla="*/ 58 w 89"/>
                <a:gd name="T29" fmla="*/ 91 h 95"/>
                <a:gd name="T30" fmla="*/ 67 w 89"/>
                <a:gd name="T31" fmla="*/ 75 h 95"/>
                <a:gd name="T32" fmla="*/ 65 w 89"/>
                <a:gd name="T33" fmla="*/ 74 h 95"/>
                <a:gd name="T34" fmla="*/ 57 w 89"/>
                <a:gd name="T35" fmla="*/ 88 h 95"/>
                <a:gd name="T36" fmla="*/ 58 w 89"/>
                <a:gd name="T37" fmla="*/ 91 h 95"/>
                <a:gd name="T38" fmla="*/ 56 w 89"/>
                <a:gd name="T39" fmla="*/ 84 h 95"/>
                <a:gd name="T40" fmla="*/ 63 w 89"/>
                <a:gd name="T41" fmla="*/ 72 h 95"/>
                <a:gd name="T42" fmla="*/ 61 w 89"/>
                <a:gd name="T43" fmla="*/ 70 h 95"/>
                <a:gd name="T44" fmla="*/ 55 w 89"/>
                <a:gd name="T45" fmla="*/ 81 h 95"/>
                <a:gd name="T46" fmla="*/ 56 w 89"/>
                <a:gd name="T47" fmla="*/ 84 h 95"/>
                <a:gd name="T48" fmla="*/ 53 w 89"/>
                <a:gd name="T49" fmla="*/ 78 h 95"/>
                <a:gd name="T50" fmla="*/ 59 w 89"/>
                <a:gd name="T51" fmla="*/ 68 h 95"/>
                <a:gd name="T52" fmla="*/ 57 w 89"/>
                <a:gd name="T53" fmla="*/ 66 h 95"/>
                <a:gd name="T54" fmla="*/ 52 w 89"/>
                <a:gd name="T55" fmla="*/ 75 h 95"/>
                <a:gd name="T56" fmla="*/ 53 w 89"/>
                <a:gd name="T57" fmla="*/ 78 h 95"/>
                <a:gd name="T58" fmla="*/ 51 w 89"/>
                <a:gd name="T59" fmla="*/ 71 h 95"/>
                <a:gd name="T60" fmla="*/ 55 w 89"/>
                <a:gd name="T61" fmla="*/ 64 h 95"/>
                <a:gd name="T62" fmla="*/ 53 w 89"/>
                <a:gd name="T63" fmla="*/ 62 h 95"/>
                <a:gd name="T64" fmla="*/ 50 w 89"/>
                <a:gd name="T65" fmla="*/ 68 h 95"/>
                <a:gd name="T66" fmla="*/ 51 w 89"/>
                <a:gd name="T67" fmla="*/ 71 h 95"/>
                <a:gd name="T68" fmla="*/ 48 w 89"/>
                <a:gd name="T69" fmla="*/ 65 h 95"/>
                <a:gd name="T70" fmla="*/ 51 w 89"/>
                <a:gd name="T71" fmla="*/ 61 h 95"/>
                <a:gd name="T72" fmla="*/ 49 w 89"/>
                <a:gd name="T73" fmla="*/ 59 h 95"/>
                <a:gd name="T74" fmla="*/ 47 w 89"/>
                <a:gd name="T75" fmla="*/ 61 h 95"/>
                <a:gd name="T76" fmla="*/ 48 w 89"/>
                <a:gd name="T77" fmla="*/ 65 h 95"/>
                <a:gd name="T78" fmla="*/ 46 w 89"/>
                <a:gd name="T79" fmla="*/ 58 h 95"/>
                <a:gd name="T80" fmla="*/ 45 w 89"/>
                <a:gd name="T81" fmla="*/ 55 h 95"/>
                <a:gd name="T82" fmla="*/ 47 w 89"/>
                <a:gd name="T83" fmla="*/ 57 h 95"/>
                <a:gd name="T84" fmla="*/ 46 w 89"/>
                <a:gd name="T85" fmla="*/ 58 h 95"/>
                <a:gd name="T86" fmla="*/ 59 w 89"/>
                <a:gd name="T87" fmla="*/ 17 h 95"/>
                <a:gd name="T88" fmla="*/ 41 w 89"/>
                <a:gd name="T89" fmla="*/ 54 h 95"/>
                <a:gd name="T90" fmla="*/ 36 w 89"/>
                <a:gd name="T91" fmla="*/ 13 h 95"/>
                <a:gd name="T92" fmla="*/ 0 w 89"/>
                <a:gd name="T93" fmla="*/ 54 h 95"/>
                <a:gd name="T94" fmla="*/ 41 w 89"/>
                <a:gd name="T95" fmla="*/ 95 h 95"/>
                <a:gd name="T96" fmla="*/ 55 w 89"/>
                <a:gd name="T97" fmla="*/ 93 h 95"/>
                <a:gd name="T98" fmla="*/ 41 w 89"/>
                <a:gd name="T99" fmla="*/ 54 h 95"/>
                <a:gd name="T100" fmla="*/ 68 w 89"/>
                <a:gd name="T101" fmla="*/ 23 h 95"/>
                <a:gd name="T102" fmla="*/ 59 w 89"/>
                <a:gd name="T103" fmla="*/ 17 h 95"/>
                <a:gd name="T104" fmla="*/ 43 w 89"/>
                <a:gd name="T105" fmla="*/ 0 h 95"/>
                <a:gd name="T106" fmla="*/ 38 w 89"/>
                <a:gd name="T107" fmla="*/ 0 h 95"/>
                <a:gd name="T108" fmla="*/ 43 w 89"/>
                <a:gd name="T109" fmla="*/ 41 h 95"/>
                <a:gd name="T110" fmla="*/ 61 w 89"/>
                <a:gd name="T111" fmla="*/ 4 h 95"/>
                <a:gd name="T112" fmla="*/ 43 w 89"/>
                <a:gd name="T113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9" h="95">
                  <a:moveTo>
                    <a:pt x="75" y="22"/>
                  </a:moveTo>
                  <a:cubicBezTo>
                    <a:pt x="83" y="29"/>
                    <a:pt x="89" y="40"/>
                    <a:pt x="89" y="53"/>
                  </a:cubicBezTo>
                  <a:cubicBezTo>
                    <a:pt x="89" y="63"/>
                    <a:pt x="85" y="73"/>
                    <a:pt x="78" y="80"/>
                  </a:cubicBezTo>
                  <a:cubicBezTo>
                    <a:pt x="47" y="53"/>
                    <a:pt x="47" y="53"/>
                    <a:pt x="47" y="53"/>
                  </a:cubicBezTo>
                  <a:cubicBezTo>
                    <a:pt x="75" y="22"/>
                    <a:pt x="75" y="22"/>
                    <a:pt x="75" y="22"/>
                  </a:cubicBezTo>
                  <a:close/>
                  <a:moveTo>
                    <a:pt x="76" y="83"/>
                  </a:moveTo>
                  <a:cubicBezTo>
                    <a:pt x="74" y="85"/>
                    <a:pt x="72" y="87"/>
                    <a:pt x="69" y="88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6" y="83"/>
                    <a:pt x="76" y="83"/>
                    <a:pt x="76" y="83"/>
                  </a:cubicBezTo>
                  <a:close/>
                  <a:moveTo>
                    <a:pt x="64" y="92"/>
                  </a:moveTo>
                  <a:cubicBezTo>
                    <a:pt x="72" y="79"/>
                    <a:pt x="72" y="79"/>
                    <a:pt x="72" y="79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0" y="94"/>
                    <a:pt x="60" y="94"/>
                    <a:pt x="60" y="94"/>
                  </a:cubicBezTo>
                  <a:cubicBezTo>
                    <a:pt x="61" y="93"/>
                    <a:pt x="63" y="92"/>
                    <a:pt x="64" y="92"/>
                  </a:cubicBezTo>
                  <a:close/>
                  <a:moveTo>
                    <a:pt x="58" y="91"/>
                  </a:moveTo>
                  <a:cubicBezTo>
                    <a:pt x="67" y="75"/>
                    <a:pt x="67" y="75"/>
                    <a:pt x="67" y="75"/>
                  </a:cubicBezTo>
                  <a:cubicBezTo>
                    <a:pt x="65" y="74"/>
                    <a:pt x="65" y="74"/>
                    <a:pt x="65" y="74"/>
                  </a:cubicBezTo>
                  <a:cubicBezTo>
                    <a:pt x="57" y="88"/>
                    <a:pt x="57" y="88"/>
                    <a:pt x="57" y="88"/>
                  </a:cubicBezTo>
                  <a:cubicBezTo>
                    <a:pt x="58" y="91"/>
                    <a:pt x="58" y="91"/>
                    <a:pt x="58" y="91"/>
                  </a:cubicBezTo>
                  <a:close/>
                  <a:moveTo>
                    <a:pt x="56" y="84"/>
                  </a:moveTo>
                  <a:cubicBezTo>
                    <a:pt x="63" y="72"/>
                    <a:pt x="63" y="72"/>
                    <a:pt x="63" y="72"/>
                  </a:cubicBezTo>
                  <a:cubicBezTo>
                    <a:pt x="61" y="70"/>
                    <a:pt x="61" y="70"/>
                    <a:pt x="61" y="70"/>
                  </a:cubicBezTo>
                  <a:cubicBezTo>
                    <a:pt x="55" y="81"/>
                    <a:pt x="55" y="81"/>
                    <a:pt x="55" y="81"/>
                  </a:cubicBezTo>
                  <a:cubicBezTo>
                    <a:pt x="56" y="84"/>
                    <a:pt x="56" y="84"/>
                    <a:pt x="56" y="84"/>
                  </a:cubicBezTo>
                  <a:close/>
                  <a:moveTo>
                    <a:pt x="53" y="78"/>
                  </a:moveTo>
                  <a:cubicBezTo>
                    <a:pt x="59" y="68"/>
                    <a:pt x="59" y="68"/>
                    <a:pt x="59" y="68"/>
                  </a:cubicBezTo>
                  <a:cubicBezTo>
                    <a:pt x="57" y="66"/>
                    <a:pt x="57" y="66"/>
                    <a:pt x="57" y="66"/>
                  </a:cubicBezTo>
                  <a:cubicBezTo>
                    <a:pt x="52" y="75"/>
                    <a:pt x="52" y="75"/>
                    <a:pt x="52" y="75"/>
                  </a:cubicBezTo>
                  <a:cubicBezTo>
                    <a:pt x="53" y="78"/>
                    <a:pt x="53" y="78"/>
                    <a:pt x="53" y="78"/>
                  </a:cubicBezTo>
                  <a:close/>
                  <a:moveTo>
                    <a:pt x="51" y="71"/>
                  </a:moveTo>
                  <a:cubicBezTo>
                    <a:pt x="55" y="64"/>
                    <a:pt x="55" y="64"/>
                    <a:pt x="55" y="64"/>
                  </a:cubicBezTo>
                  <a:cubicBezTo>
                    <a:pt x="53" y="62"/>
                    <a:pt x="53" y="62"/>
                    <a:pt x="53" y="62"/>
                  </a:cubicBezTo>
                  <a:cubicBezTo>
                    <a:pt x="50" y="68"/>
                    <a:pt x="50" y="68"/>
                    <a:pt x="50" y="68"/>
                  </a:cubicBezTo>
                  <a:cubicBezTo>
                    <a:pt x="51" y="71"/>
                    <a:pt x="51" y="71"/>
                    <a:pt x="51" y="71"/>
                  </a:cubicBezTo>
                  <a:close/>
                  <a:moveTo>
                    <a:pt x="48" y="65"/>
                  </a:moveTo>
                  <a:cubicBezTo>
                    <a:pt x="51" y="61"/>
                    <a:pt x="51" y="61"/>
                    <a:pt x="51" y="61"/>
                  </a:cubicBezTo>
                  <a:cubicBezTo>
                    <a:pt x="49" y="59"/>
                    <a:pt x="49" y="59"/>
                    <a:pt x="49" y="59"/>
                  </a:cubicBezTo>
                  <a:cubicBezTo>
                    <a:pt x="47" y="61"/>
                    <a:pt x="47" y="61"/>
                    <a:pt x="47" y="61"/>
                  </a:cubicBezTo>
                  <a:cubicBezTo>
                    <a:pt x="48" y="65"/>
                    <a:pt x="48" y="65"/>
                    <a:pt x="48" y="65"/>
                  </a:cubicBezTo>
                  <a:close/>
                  <a:moveTo>
                    <a:pt x="46" y="58"/>
                  </a:moveTo>
                  <a:cubicBezTo>
                    <a:pt x="45" y="55"/>
                    <a:pt x="45" y="55"/>
                    <a:pt x="45" y="55"/>
                  </a:cubicBezTo>
                  <a:cubicBezTo>
                    <a:pt x="47" y="57"/>
                    <a:pt x="47" y="57"/>
                    <a:pt x="47" y="57"/>
                  </a:cubicBezTo>
                  <a:cubicBezTo>
                    <a:pt x="46" y="58"/>
                    <a:pt x="46" y="58"/>
                    <a:pt x="46" y="58"/>
                  </a:cubicBezTo>
                  <a:close/>
                  <a:moveTo>
                    <a:pt x="59" y="17"/>
                  </a:moveTo>
                  <a:cubicBezTo>
                    <a:pt x="41" y="54"/>
                    <a:pt x="41" y="54"/>
                    <a:pt x="41" y="54"/>
                  </a:cubicBezTo>
                  <a:cubicBezTo>
                    <a:pt x="41" y="54"/>
                    <a:pt x="38" y="28"/>
                    <a:pt x="36" y="13"/>
                  </a:cubicBezTo>
                  <a:cubicBezTo>
                    <a:pt x="16" y="15"/>
                    <a:pt x="0" y="33"/>
                    <a:pt x="0" y="54"/>
                  </a:cubicBezTo>
                  <a:cubicBezTo>
                    <a:pt x="0" y="77"/>
                    <a:pt x="18" y="95"/>
                    <a:pt x="41" y="95"/>
                  </a:cubicBezTo>
                  <a:cubicBezTo>
                    <a:pt x="46" y="95"/>
                    <a:pt x="51" y="94"/>
                    <a:pt x="55" y="93"/>
                  </a:cubicBezTo>
                  <a:cubicBezTo>
                    <a:pt x="41" y="54"/>
                    <a:pt x="41" y="54"/>
                    <a:pt x="41" y="54"/>
                  </a:cubicBezTo>
                  <a:cubicBezTo>
                    <a:pt x="68" y="23"/>
                    <a:pt x="68" y="23"/>
                    <a:pt x="68" y="23"/>
                  </a:cubicBezTo>
                  <a:cubicBezTo>
                    <a:pt x="66" y="20"/>
                    <a:pt x="63" y="18"/>
                    <a:pt x="59" y="17"/>
                  </a:cubicBezTo>
                  <a:close/>
                  <a:moveTo>
                    <a:pt x="43" y="0"/>
                  </a:moveTo>
                  <a:cubicBezTo>
                    <a:pt x="41" y="0"/>
                    <a:pt x="40" y="0"/>
                    <a:pt x="38" y="0"/>
                  </a:cubicBezTo>
                  <a:cubicBezTo>
                    <a:pt x="40" y="15"/>
                    <a:pt x="43" y="41"/>
                    <a:pt x="43" y="41"/>
                  </a:cubicBezTo>
                  <a:cubicBezTo>
                    <a:pt x="61" y="4"/>
                    <a:pt x="61" y="4"/>
                    <a:pt x="61" y="4"/>
                  </a:cubicBezTo>
                  <a:cubicBezTo>
                    <a:pt x="56" y="1"/>
                    <a:pt x="49" y="0"/>
                    <a:pt x="43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/>
          </p:spPr>
          <p:txBody>
            <a:bodyPr lIns="121920" tIns="60960" rIns="121920" bIns="60960"/>
            <a:lstStyle/>
            <a:p>
              <a:pPr>
                <a:defRPr/>
              </a:pPr>
              <a:endParaRPr lang="zh-CN" altLang="en-US" sz="2489"/>
            </a:p>
          </p:txBody>
        </p:sp>
      </p:grpSp>
      <p:grpSp>
        <p:nvGrpSpPr>
          <p:cNvPr id="59" name="组合 58"/>
          <p:cNvGrpSpPr>
            <a:grpSpLocks/>
          </p:cNvGrpSpPr>
          <p:nvPr/>
        </p:nvGrpSpPr>
        <p:grpSpPr bwMode="auto">
          <a:xfrm>
            <a:off x="9053513" y="3309938"/>
            <a:ext cx="1276350" cy="1276350"/>
            <a:chOff x="8886825" y="3219450"/>
            <a:chExt cx="1276350" cy="1276350"/>
          </a:xfrm>
        </p:grpSpPr>
        <p:sp>
          <p:nvSpPr>
            <p:cNvPr id="60" name="椭圆 59"/>
            <p:cNvSpPr/>
            <p:nvPr/>
          </p:nvSpPr>
          <p:spPr>
            <a:xfrm>
              <a:off x="8886825" y="3219450"/>
              <a:ext cx="1276350" cy="1276350"/>
            </a:xfrm>
            <a:prstGeom prst="ellipse">
              <a:avLst/>
            </a:prstGeom>
            <a:solidFill>
              <a:srgbClr val="C2DA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489"/>
            </a:p>
          </p:txBody>
        </p:sp>
        <p:sp>
          <p:nvSpPr>
            <p:cNvPr id="61" name="Freeform 122"/>
            <p:cNvSpPr>
              <a:spLocks noChangeAspect="1" noEditPoints="1"/>
            </p:cNvSpPr>
            <p:nvPr/>
          </p:nvSpPr>
          <p:spPr bwMode="auto">
            <a:xfrm>
              <a:off x="9366250" y="3613150"/>
              <a:ext cx="317500" cy="488950"/>
            </a:xfrm>
            <a:custGeom>
              <a:avLst/>
              <a:gdLst>
                <a:gd name="T0" fmla="*/ 31 w 70"/>
                <a:gd name="T1" fmla="*/ 20 h 108"/>
                <a:gd name="T2" fmla="*/ 36 w 70"/>
                <a:gd name="T3" fmla="*/ 20 h 108"/>
                <a:gd name="T4" fmla="*/ 51 w 70"/>
                <a:gd name="T5" fmla="*/ 32 h 108"/>
                <a:gd name="T6" fmla="*/ 62 w 70"/>
                <a:gd name="T7" fmla="*/ 51 h 108"/>
                <a:gd name="T8" fmla="*/ 64 w 70"/>
                <a:gd name="T9" fmla="*/ 69 h 108"/>
                <a:gd name="T10" fmla="*/ 63 w 70"/>
                <a:gd name="T11" fmla="*/ 74 h 108"/>
                <a:gd name="T12" fmla="*/ 54 w 70"/>
                <a:gd name="T13" fmla="*/ 60 h 108"/>
                <a:gd name="T14" fmla="*/ 49 w 70"/>
                <a:gd name="T15" fmla="*/ 55 h 108"/>
                <a:gd name="T16" fmla="*/ 41 w 70"/>
                <a:gd name="T17" fmla="*/ 42 h 108"/>
                <a:gd name="T18" fmla="*/ 40 w 70"/>
                <a:gd name="T19" fmla="*/ 34 h 108"/>
                <a:gd name="T20" fmla="*/ 31 w 70"/>
                <a:gd name="T21" fmla="*/ 20 h 108"/>
                <a:gd name="T22" fmla="*/ 39 w 70"/>
                <a:gd name="T23" fmla="*/ 60 h 108"/>
                <a:gd name="T24" fmla="*/ 36 w 70"/>
                <a:gd name="T25" fmla="*/ 70 h 108"/>
                <a:gd name="T26" fmla="*/ 54 w 70"/>
                <a:gd name="T27" fmla="*/ 103 h 108"/>
                <a:gd name="T28" fmla="*/ 65 w 70"/>
                <a:gd name="T29" fmla="*/ 106 h 108"/>
                <a:gd name="T30" fmla="*/ 65 w 70"/>
                <a:gd name="T31" fmla="*/ 106 h 108"/>
                <a:gd name="T32" fmla="*/ 68 w 70"/>
                <a:gd name="T33" fmla="*/ 95 h 108"/>
                <a:gd name="T34" fmla="*/ 49 w 70"/>
                <a:gd name="T35" fmla="*/ 63 h 108"/>
                <a:gd name="T36" fmla="*/ 39 w 70"/>
                <a:gd name="T37" fmla="*/ 60 h 108"/>
                <a:gd name="T38" fmla="*/ 39 w 70"/>
                <a:gd name="T39" fmla="*/ 60 h 108"/>
                <a:gd name="T40" fmla="*/ 5 w 70"/>
                <a:gd name="T41" fmla="*/ 2 h 108"/>
                <a:gd name="T42" fmla="*/ 2 w 70"/>
                <a:gd name="T43" fmla="*/ 13 h 108"/>
                <a:gd name="T44" fmla="*/ 21 w 70"/>
                <a:gd name="T45" fmla="*/ 45 h 108"/>
                <a:gd name="T46" fmla="*/ 32 w 70"/>
                <a:gd name="T47" fmla="*/ 48 h 108"/>
                <a:gd name="T48" fmla="*/ 32 w 70"/>
                <a:gd name="T49" fmla="*/ 48 h 108"/>
                <a:gd name="T50" fmla="*/ 35 w 70"/>
                <a:gd name="T51" fmla="*/ 37 h 108"/>
                <a:gd name="T52" fmla="*/ 16 w 70"/>
                <a:gd name="T53" fmla="*/ 5 h 108"/>
                <a:gd name="T54" fmla="*/ 5 w 70"/>
                <a:gd name="T55" fmla="*/ 2 h 108"/>
                <a:gd name="T56" fmla="*/ 5 w 70"/>
                <a:gd name="T57" fmla="*/ 2 h 108"/>
                <a:gd name="T58" fmla="*/ 39 w 70"/>
                <a:gd name="T59" fmla="*/ 88 h 108"/>
                <a:gd name="T60" fmla="*/ 31 w 70"/>
                <a:gd name="T61" fmla="*/ 73 h 108"/>
                <a:gd name="T62" fmla="*/ 29 w 70"/>
                <a:gd name="T63" fmla="*/ 66 h 108"/>
                <a:gd name="T64" fmla="*/ 22 w 70"/>
                <a:gd name="T65" fmla="*/ 53 h 108"/>
                <a:gd name="T66" fmla="*/ 16 w 70"/>
                <a:gd name="T67" fmla="*/ 48 h 108"/>
                <a:gd name="T68" fmla="*/ 8 w 70"/>
                <a:gd name="T69" fmla="*/ 33 h 108"/>
                <a:gd name="T70" fmla="*/ 6 w 70"/>
                <a:gd name="T71" fmla="*/ 38 h 108"/>
                <a:gd name="T72" fmla="*/ 8 w 70"/>
                <a:gd name="T73" fmla="*/ 57 h 108"/>
                <a:gd name="T74" fmla="*/ 19 w 70"/>
                <a:gd name="T75" fmla="*/ 75 h 108"/>
                <a:gd name="T76" fmla="*/ 34 w 70"/>
                <a:gd name="T77" fmla="*/ 87 h 108"/>
                <a:gd name="T78" fmla="*/ 39 w 70"/>
                <a:gd name="T79" fmla="*/ 8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0" h="108">
                  <a:moveTo>
                    <a:pt x="31" y="20"/>
                  </a:moveTo>
                  <a:cubicBezTo>
                    <a:pt x="33" y="20"/>
                    <a:pt x="34" y="20"/>
                    <a:pt x="36" y="20"/>
                  </a:cubicBezTo>
                  <a:cubicBezTo>
                    <a:pt x="42" y="22"/>
                    <a:pt x="48" y="26"/>
                    <a:pt x="51" y="32"/>
                  </a:cubicBezTo>
                  <a:cubicBezTo>
                    <a:pt x="62" y="51"/>
                    <a:pt x="62" y="51"/>
                    <a:pt x="62" y="51"/>
                  </a:cubicBezTo>
                  <a:cubicBezTo>
                    <a:pt x="65" y="56"/>
                    <a:pt x="66" y="63"/>
                    <a:pt x="64" y="69"/>
                  </a:cubicBezTo>
                  <a:cubicBezTo>
                    <a:pt x="64" y="71"/>
                    <a:pt x="63" y="73"/>
                    <a:pt x="63" y="74"/>
                  </a:cubicBezTo>
                  <a:cubicBezTo>
                    <a:pt x="54" y="60"/>
                    <a:pt x="54" y="60"/>
                    <a:pt x="54" y="60"/>
                  </a:cubicBezTo>
                  <a:cubicBezTo>
                    <a:pt x="53" y="58"/>
                    <a:pt x="51" y="56"/>
                    <a:pt x="49" y="55"/>
                  </a:cubicBezTo>
                  <a:cubicBezTo>
                    <a:pt x="41" y="42"/>
                    <a:pt x="41" y="42"/>
                    <a:pt x="41" y="42"/>
                  </a:cubicBezTo>
                  <a:cubicBezTo>
                    <a:pt x="41" y="39"/>
                    <a:pt x="41" y="37"/>
                    <a:pt x="40" y="34"/>
                  </a:cubicBezTo>
                  <a:cubicBezTo>
                    <a:pt x="31" y="20"/>
                    <a:pt x="31" y="20"/>
                    <a:pt x="31" y="20"/>
                  </a:cubicBezTo>
                  <a:close/>
                  <a:moveTo>
                    <a:pt x="39" y="60"/>
                  </a:moveTo>
                  <a:cubicBezTo>
                    <a:pt x="35" y="62"/>
                    <a:pt x="34" y="67"/>
                    <a:pt x="36" y="70"/>
                  </a:cubicBezTo>
                  <a:cubicBezTo>
                    <a:pt x="54" y="103"/>
                    <a:pt x="54" y="103"/>
                    <a:pt x="54" y="103"/>
                  </a:cubicBezTo>
                  <a:cubicBezTo>
                    <a:pt x="57" y="107"/>
                    <a:pt x="61" y="108"/>
                    <a:pt x="65" y="106"/>
                  </a:cubicBezTo>
                  <a:cubicBezTo>
                    <a:pt x="65" y="106"/>
                    <a:pt x="65" y="106"/>
                    <a:pt x="65" y="106"/>
                  </a:cubicBezTo>
                  <a:cubicBezTo>
                    <a:pt x="69" y="104"/>
                    <a:pt x="70" y="99"/>
                    <a:pt x="68" y="95"/>
                  </a:cubicBezTo>
                  <a:cubicBezTo>
                    <a:pt x="49" y="63"/>
                    <a:pt x="49" y="63"/>
                    <a:pt x="49" y="63"/>
                  </a:cubicBezTo>
                  <a:cubicBezTo>
                    <a:pt x="47" y="59"/>
                    <a:pt x="42" y="57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lose/>
                  <a:moveTo>
                    <a:pt x="5" y="2"/>
                  </a:moveTo>
                  <a:cubicBezTo>
                    <a:pt x="2" y="4"/>
                    <a:pt x="0" y="9"/>
                    <a:pt x="2" y="13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3" y="49"/>
                    <a:pt x="28" y="50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6" y="46"/>
                    <a:pt x="37" y="41"/>
                    <a:pt x="35" y="37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4" y="1"/>
                    <a:pt x="9" y="0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lose/>
                  <a:moveTo>
                    <a:pt x="39" y="88"/>
                  </a:moveTo>
                  <a:cubicBezTo>
                    <a:pt x="31" y="73"/>
                    <a:pt x="31" y="73"/>
                    <a:pt x="31" y="73"/>
                  </a:cubicBezTo>
                  <a:cubicBezTo>
                    <a:pt x="30" y="71"/>
                    <a:pt x="29" y="69"/>
                    <a:pt x="29" y="66"/>
                  </a:cubicBezTo>
                  <a:cubicBezTo>
                    <a:pt x="22" y="53"/>
                    <a:pt x="22" y="53"/>
                    <a:pt x="22" y="53"/>
                  </a:cubicBezTo>
                  <a:cubicBezTo>
                    <a:pt x="19" y="52"/>
                    <a:pt x="18" y="50"/>
                    <a:pt x="16" y="48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7" y="34"/>
                    <a:pt x="6" y="36"/>
                    <a:pt x="6" y="38"/>
                  </a:cubicBezTo>
                  <a:cubicBezTo>
                    <a:pt x="4" y="44"/>
                    <a:pt x="5" y="51"/>
                    <a:pt x="8" y="57"/>
                  </a:cubicBezTo>
                  <a:cubicBezTo>
                    <a:pt x="19" y="75"/>
                    <a:pt x="19" y="75"/>
                    <a:pt x="19" y="75"/>
                  </a:cubicBezTo>
                  <a:cubicBezTo>
                    <a:pt x="22" y="81"/>
                    <a:pt x="28" y="85"/>
                    <a:pt x="34" y="87"/>
                  </a:cubicBezTo>
                  <a:cubicBezTo>
                    <a:pt x="36" y="87"/>
                    <a:pt x="38" y="88"/>
                    <a:pt x="39" y="88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/>
          </p:spPr>
          <p:txBody>
            <a:bodyPr lIns="121920" tIns="60960" rIns="121920" bIns="60960"/>
            <a:lstStyle/>
            <a:p>
              <a:pPr>
                <a:defRPr/>
              </a:pPr>
              <a:endParaRPr lang="zh-CN" altLang="en-US" sz="2489"/>
            </a:p>
          </p:txBody>
        </p:sp>
      </p:grpSp>
      <p:grpSp>
        <p:nvGrpSpPr>
          <p:cNvPr id="62" name="组合 61"/>
          <p:cNvGrpSpPr>
            <a:grpSpLocks/>
          </p:cNvGrpSpPr>
          <p:nvPr/>
        </p:nvGrpSpPr>
        <p:grpSpPr bwMode="auto">
          <a:xfrm>
            <a:off x="2376488" y="3309938"/>
            <a:ext cx="1276350" cy="1276350"/>
            <a:chOff x="2209800" y="3219450"/>
            <a:chExt cx="1276350" cy="1276350"/>
          </a:xfrm>
        </p:grpSpPr>
        <p:sp>
          <p:nvSpPr>
            <p:cNvPr id="63" name="椭圆 62"/>
            <p:cNvSpPr/>
            <p:nvPr/>
          </p:nvSpPr>
          <p:spPr>
            <a:xfrm>
              <a:off x="2209800" y="3219450"/>
              <a:ext cx="1276350" cy="1276350"/>
            </a:xfrm>
            <a:prstGeom prst="ellipse">
              <a:avLst/>
            </a:prstGeom>
            <a:solidFill>
              <a:srgbClr val="0092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489"/>
            </a:p>
          </p:txBody>
        </p:sp>
        <p:sp>
          <p:nvSpPr>
            <p:cNvPr id="64" name="Freeform 357"/>
            <p:cNvSpPr>
              <a:spLocks noChangeAspect="1" noEditPoints="1"/>
            </p:cNvSpPr>
            <p:nvPr/>
          </p:nvSpPr>
          <p:spPr bwMode="auto">
            <a:xfrm>
              <a:off x="2543175" y="3641725"/>
              <a:ext cx="609600" cy="431800"/>
            </a:xfrm>
            <a:custGeom>
              <a:avLst/>
              <a:gdLst>
                <a:gd name="T0" fmla="*/ 47 w 94"/>
                <a:gd name="T1" fmla="*/ 17 h 67"/>
                <a:gd name="T2" fmla="*/ 31 w 94"/>
                <a:gd name="T3" fmla="*/ 33 h 67"/>
                <a:gd name="T4" fmla="*/ 47 w 94"/>
                <a:gd name="T5" fmla="*/ 49 h 67"/>
                <a:gd name="T6" fmla="*/ 63 w 94"/>
                <a:gd name="T7" fmla="*/ 33 h 67"/>
                <a:gd name="T8" fmla="*/ 47 w 94"/>
                <a:gd name="T9" fmla="*/ 17 h 67"/>
                <a:gd name="T10" fmla="*/ 71 w 94"/>
                <a:gd name="T11" fmla="*/ 10 h 67"/>
                <a:gd name="T12" fmla="*/ 65 w 94"/>
                <a:gd name="T13" fmla="*/ 15 h 67"/>
                <a:gd name="T14" fmla="*/ 72 w 94"/>
                <a:gd name="T15" fmla="*/ 33 h 67"/>
                <a:gd name="T16" fmla="*/ 65 w 94"/>
                <a:gd name="T17" fmla="*/ 51 h 67"/>
                <a:gd name="T18" fmla="*/ 71 w 94"/>
                <a:gd name="T19" fmla="*/ 57 h 67"/>
                <a:gd name="T20" fmla="*/ 80 w 94"/>
                <a:gd name="T21" fmla="*/ 33 h 67"/>
                <a:gd name="T22" fmla="*/ 71 w 94"/>
                <a:gd name="T23" fmla="*/ 10 h 67"/>
                <a:gd name="T24" fmla="*/ 81 w 94"/>
                <a:gd name="T25" fmla="*/ 0 h 67"/>
                <a:gd name="T26" fmla="*/ 75 w 94"/>
                <a:gd name="T27" fmla="*/ 5 h 67"/>
                <a:gd name="T28" fmla="*/ 86 w 94"/>
                <a:gd name="T29" fmla="*/ 33 h 67"/>
                <a:gd name="T30" fmla="*/ 75 w 94"/>
                <a:gd name="T31" fmla="*/ 61 h 67"/>
                <a:gd name="T32" fmla="*/ 81 w 94"/>
                <a:gd name="T33" fmla="*/ 67 h 67"/>
                <a:gd name="T34" fmla="*/ 94 w 94"/>
                <a:gd name="T35" fmla="*/ 33 h 67"/>
                <a:gd name="T36" fmla="*/ 81 w 94"/>
                <a:gd name="T37" fmla="*/ 0 h 67"/>
                <a:gd name="T38" fmla="*/ 24 w 94"/>
                <a:gd name="T39" fmla="*/ 10 h 67"/>
                <a:gd name="T40" fmla="*/ 14 w 94"/>
                <a:gd name="T41" fmla="*/ 33 h 67"/>
                <a:gd name="T42" fmla="*/ 24 w 94"/>
                <a:gd name="T43" fmla="*/ 57 h 67"/>
                <a:gd name="T44" fmla="*/ 30 w 94"/>
                <a:gd name="T45" fmla="*/ 51 h 67"/>
                <a:gd name="T46" fmla="*/ 22 w 94"/>
                <a:gd name="T47" fmla="*/ 33 h 67"/>
                <a:gd name="T48" fmla="*/ 30 w 94"/>
                <a:gd name="T49" fmla="*/ 15 h 67"/>
                <a:gd name="T50" fmla="*/ 24 w 94"/>
                <a:gd name="T51" fmla="*/ 10 h 67"/>
                <a:gd name="T52" fmla="*/ 19 w 94"/>
                <a:gd name="T53" fmla="*/ 5 h 67"/>
                <a:gd name="T54" fmla="*/ 14 w 94"/>
                <a:gd name="T55" fmla="*/ 0 h 67"/>
                <a:gd name="T56" fmla="*/ 0 w 94"/>
                <a:gd name="T57" fmla="*/ 33 h 67"/>
                <a:gd name="T58" fmla="*/ 14 w 94"/>
                <a:gd name="T59" fmla="*/ 67 h 67"/>
                <a:gd name="T60" fmla="*/ 19 w 94"/>
                <a:gd name="T61" fmla="*/ 61 h 67"/>
                <a:gd name="T62" fmla="*/ 8 w 94"/>
                <a:gd name="T63" fmla="*/ 33 h 67"/>
                <a:gd name="T64" fmla="*/ 19 w 94"/>
                <a:gd name="T65" fmla="*/ 5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4" h="67">
                  <a:moveTo>
                    <a:pt x="47" y="17"/>
                  </a:moveTo>
                  <a:cubicBezTo>
                    <a:pt x="38" y="17"/>
                    <a:pt x="31" y="24"/>
                    <a:pt x="31" y="33"/>
                  </a:cubicBezTo>
                  <a:cubicBezTo>
                    <a:pt x="31" y="42"/>
                    <a:pt x="38" y="49"/>
                    <a:pt x="47" y="49"/>
                  </a:cubicBezTo>
                  <a:cubicBezTo>
                    <a:pt x="56" y="49"/>
                    <a:pt x="63" y="42"/>
                    <a:pt x="63" y="33"/>
                  </a:cubicBezTo>
                  <a:cubicBezTo>
                    <a:pt x="63" y="24"/>
                    <a:pt x="56" y="17"/>
                    <a:pt x="47" y="17"/>
                  </a:cubicBezTo>
                  <a:close/>
                  <a:moveTo>
                    <a:pt x="71" y="10"/>
                  </a:moveTo>
                  <a:cubicBezTo>
                    <a:pt x="65" y="15"/>
                    <a:pt x="65" y="15"/>
                    <a:pt x="65" y="15"/>
                  </a:cubicBezTo>
                  <a:cubicBezTo>
                    <a:pt x="69" y="20"/>
                    <a:pt x="72" y="26"/>
                    <a:pt x="72" y="33"/>
                  </a:cubicBezTo>
                  <a:cubicBezTo>
                    <a:pt x="72" y="40"/>
                    <a:pt x="69" y="46"/>
                    <a:pt x="65" y="51"/>
                  </a:cubicBezTo>
                  <a:cubicBezTo>
                    <a:pt x="71" y="57"/>
                    <a:pt x="71" y="57"/>
                    <a:pt x="71" y="57"/>
                  </a:cubicBezTo>
                  <a:cubicBezTo>
                    <a:pt x="77" y="50"/>
                    <a:pt x="80" y="42"/>
                    <a:pt x="80" y="33"/>
                  </a:cubicBezTo>
                  <a:cubicBezTo>
                    <a:pt x="80" y="24"/>
                    <a:pt x="77" y="16"/>
                    <a:pt x="71" y="10"/>
                  </a:cubicBezTo>
                  <a:close/>
                  <a:moveTo>
                    <a:pt x="81" y="0"/>
                  </a:moveTo>
                  <a:cubicBezTo>
                    <a:pt x="75" y="5"/>
                    <a:pt x="75" y="5"/>
                    <a:pt x="75" y="5"/>
                  </a:cubicBezTo>
                  <a:cubicBezTo>
                    <a:pt x="82" y="13"/>
                    <a:pt x="86" y="22"/>
                    <a:pt x="86" y="33"/>
                  </a:cubicBezTo>
                  <a:cubicBezTo>
                    <a:pt x="86" y="44"/>
                    <a:pt x="82" y="54"/>
                    <a:pt x="75" y="61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9" y="58"/>
                    <a:pt x="94" y="46"/>
                    <a:pt x="94" y="33"/>
                  </a:cubicBezTo>
                  <a:cubicBezTo>
                    <a:pt x="94" y="20"/>
                    <a:pt x="89" y="8"/>
                    <a:pt x="81" y="0"/>
                  </a:cubicBezTo>
                  <a:close/>
                  <a:moveTo>
                    <a:pt x="24" y="10"/>
                  </a:moveTo>
                  <a:cubicBezTo>
                    <a:pt x="18" y="16"/>
                    <a:pt x="14" y="24"/>
                    <a:pt x="14" y="33"/>
                  </a:cubicBezTo>
                  <a:cubicBezTo>
                    <a:pt x="14" y="42"/>
                    <a:pt x="18" y="50"/>
                    <a:pt x="24" y="57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25" y="46"/>
                    <a:pt x="22" y="40"/>
                    <a:pt x="22" y="33"/>
                  </a:cubicBezTo>
                  <a:cubicBezTo>
                    <a:pt x="22" y="26"/>
                    <a:pt x="25" y="20"/>
                    <a:pt x="30" y="15"/>
                  </a:cubicBezTo>
                  <a:lnTo>
                    <a:pt x="24" y="10"/>
                  </a:lnTo>
                  <a:close/>
                  <a:moveTo>
                    <a:pt x="19" y="5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5" y="8"/>
                    <a:pt x="0" y="20"/>
                    <a:pt x="0" y="33"/>
                  </a:cubicBezTo>
                  <a:cubicBezTo>
                    <a:pt x="0" y="46"/>
                    <a:pt x="5" y="58"/>
                    <a:pt x="14" y="67"/>
                  </a:cubicBezTo>
                  <a:cubicBezTo>
                    <a:pt x="19" y="61"/>
                    <a:pt x="19" y="61"/>
                    <a:pt x="19" y="61"/>
                  </a:cubicBezTo>
                  <a:cubicBezTo>
                    <a:pt x="12" y="54"/>
                    <a:pt x="8" y="44"/>
                    <a:pt x="8" y="33"/>
                  </a:cubicBezTo>
                  <a:cubicBezTo>
                    <a:pt x="8" y="22"/>
                    <a:pt x="12" y="12"/>
                    <a:pt x="19" y="5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/>
          </p:spPr>
          <p:txBody>
            <a:bodyPr lIns="121920" tIns="60960" rIns="121920" bIns="60960"/>
            <a:lstStyle/>
            <a:p>
              <a:pPr>
                <a:defRPr/>
              </a:pPr>
              <a:endParaRPr lang="zh-CN" altLang="en-US" sz="2489"/>
            </a:p>
          </p:txBody>
        </p:sp>
      </p:grpSp>
      <p:grpSp>
        <p:nvGrpSpPr>
          <p:cNvPr id="65" name="组合 64"/>
          <p:cNvGrpSpPr>
            <a:grpSpLocks/>
          </p:cNvGrpSpPr>
          <p:nvPr/>
        </p:nvGrpSpPr>
        <p:grpSpPr bwMode="auto">
          <a:xfrm>
            <a:off x="6891338" y="3309938"/>
            <a:ext cx="1276350" cy="1276350"/>
            <a:chOff x="6724650" y="3219450"/>
            <a:chExt cx="1276350" cy="1276350"/>
          </a:xfrm>
        </p:grpSpPr>
        <p:sp>
          <p:nvSpPr>
            <p:cNvPr id="66" name="椭圆 65"/>
            <p:cNvSpPr/>
            <p:nvPr/>
          </p:nvSpPr>
          <p:spPr>
            <a:xfrm>
              <a:off x="6724650" y="3219450"/>
              <a:ext cx="1276350" cy="1276350"/>
            </a:xfrm>
            <a:prstGeom prst="ellipse">
              <a:avLst/>
            </a:prstGeom>
            <a:solidFill>
              <a:srgbClr val="64A0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489"/>
            </a:p>
          </p:txBody>
        </p:sp>
        <p:sp>
          <p:nvSpPr>
            <p:cNvPr id="67" name="Freeform 359"/>
            <p:cNvSpPr>
              <a:spLocks noChangeAspect="1" noEditPoints="1"/>
            </p:cNvSpPr>
            <p:nvPr/>
          </p:nvSpPr>
          <p:spPr bwMode="auto">
            <a:xfrm>
              <a:off x="7167562" y="3613150"/>
              <a:ext cx="390525" cy="488950"/>
            </a:xfrm>
            <a:custGeom>
              <a:avLst/>
              <a:gdLst>
                <a:gd name="T0" fmla="*/ 144 w 177"/>
                <a:gd name="T1" fmla="*/ 61 h 222"/>
                <a:gd name="T2" fmla="*/ 144 w 177"/>
                <a:gd name="T3" fmla="*/ 222 h 222"/>
                <a:gd name="T4" fmla="*/ 177 w 177"/>
                <a:gd name="T5" fmla="*/ 222 h 222"/>
                <a:gd name="T6" fmla="*/ 177 w 177"/>
                <a:gd name="T7" fmla="*/ 61 h 222"/>
                <a:gd name="T8" fmla="*/ 144 w 177"/>
                <a:gd name="T9" fmla="*/ 61 h 222"/>
                <a:gd name="T10" fmla="*/ 96 w 177"/>
                <a:gd name="T11" fmla="*/ 222 h 222"/>
                <a:gd name="T12" fmla="*/ 130 w 177"/>
                <a:gd name="T13" fmla="*/ 222 h 222"/>
                <a:gd name="T14" fmla="*/ 130 w 177"/>
                <a:gd name="T15" fmla="*/ 90 h 222"/>
                <a:gd name="T16" fmla="*/ 96 w 177"/>
                <a:gd name="T17" fmla="*/ 90 h 222"/>
                <a:gd name="T18" fmla="*/ 96 w 177"/>
                <a:gd name="T19" fmla="*/ 222 h 222"/>
                <a:gd name="T20" fmla="*/ 47 w 177"/>
                <a:gd name="T21" fmla="*/ 222 h 222"/>
                <a:gd name="T22" fmla="*/ 80 w 177"/>
                <a:gd name="T23" fmla="*/ 222 h 222"/>
                <a:gd name="T24" fmla="*/ 80 w 177"/>
                <a:gd name="T25" fmla="*/ 0 h 222"/>
                <a:gd name="T26" fmla="*/ 47 w 177"/>
                <a:gd name="T27" fmla="*/ 0 h 222"/>
                <a:gd name="T28" fmla="*/ 47 w 177"/>
                <a:gd name="T29" fmla="*/ 222 h 222"/>
                <a:gd name="T30" fmla="*/ 0 w 177"/>
                <a:gd name="T31" fmla="*/ 222 h 222"/>
                <a:gd name="T32" fmla="*/ 33 w 177"/>
                <a:gd name="T33" fmla="*/ 222 h 222"/>
                <a:gd name="T34" fmla="*/ 33 w 177"/>
                <a:gd name="T35" fmla="*/ 139 h 222"/>
                <a:gd name="T36" fmla="*/ 0 w 177"/>
                <a:gd name="T37" fmla="*/ 139 h 222"/>
                <a:gd name="T38" fmla="*/ 0 w 177"/>
                <a:gd name="T39" fmla="*/ 22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77" h="222">
                  <a:moveTo>
                    <a:pt x="144" y="61"/>
                  </a:moveTo>
                  <a:lnTo>
                    <a:pt x="144" y="222"/>
                  </a:lnTo>
                  <a:lnTo>
                    <a:pt x="177" y="222"/>
                  </a:lnTo>
                  <a:lnTo>
                    <a:pt x="177" y="61"/>
                  </a:lnTo>
                  <a:lnTo>
                    <a:pt x="144" y="61"/>
                  </a:lnTo>
                  <a:close/>
                  <a:moveTo>
                    <a:pt x="96" y="222"/>
                  </a:moveTo>
                  <a:lnTo>
                    <a:pt x="130" y="222"/>
                  </a:lnTo>
                  <a:lnTo>
                    <a:pt x="130" y="90"/>
                  </a:lnTo>
                  <a:lnTo>
                    <a:pt x="96" y="90"/>
                  </a:lnTo>
                  <a:lnTo>
                    <a:pt x="96" y="222"/>
                  </a:lnTo>
                  <a:close/>
                  <a:moveTo>
                    <a:pt x="47" y="222"/>
                  </a:moveTo>
                  <a:lnTo>
                    <a:pt x="80" y="222"/>
                  </a:lnTo>
                  <a:lnTo>
                    <a:pt x="80" y="0"/>
                  </a:lnTo>
                  <a:lnTo>
                    <a:pt x="47" y="0"/>
                  </a:lnTo>
                  <a:lnTo>
                    <a:pt x="47" y="222"/>
                  </a:lnTo>
                  <a:close/>
                  <a:moveTo>
                    <a:pt x="0" y="222"/>
                  </a:moveTo>
                  <a:lnTo>
                    <a:pt x="33" y="222"/>
                  </a:lnTo>
                  <a:lnTo>
                    <a:pt x="33" y="139"/>
                  </a:lnTo>
                  <a:lnTo>
                    <a:pt x="0" y="139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/>
          </p:spPr>
          <p:txBody>
            <a:bodyPr lIns="121920" tIns="60960" rIns="121920" bIns="60960"/>
            <a:lstStyle/>
            <a:p>
              <a:pPr>
                <a:defRPr/>
              </a:pPr>
              <a:endParaRPr lang="zh-CN" altLang="en-US" sz="2489"/>
            </a:p>
          </p:txBody>
        </p:sp>
      </p:grpSp>
      <p:sp>
        <p:nvSpPr>
          <p:cNvPr id="68" name="矩形 67"/>
          <p:cNvSpPr/>
          <p:nvPr/>
        </p:nvSpPr>
        <p:spPr>
          <a:xfrm>
            <a:off x="1487488" y="1587500"/>
            <a:ext cx="2159000" cy="430213"/>
          </a:xfrm>
          <a:prstGeom prst="rect">
            <a:avLst/>
          </a:prstGeom>
        </p:spPr>
        <p:txBody>
          <a:bodyPr wrap="none" lIns="91431" tIns="45716" rIns="91431" bIns="45716">
            <a:spAutoFit/>
          </a:bodyPr>
          <a:lstStyle/>
          <a:p>
            <a:pPr algn="ctr">
              <a:defRPr/>
            </a:pPr>
            <a:r>
              <a:rPr lang="zh-CN" altLang="en-US" sz="2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大容量、高性能</a:t>
            </a:r>
            <a:endParaRPr lang="en-US" altLang="zh-CN" sz="2200" b="1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9" name="矩形 47"/>
          <p:cNvSpPr>
            <a:spLocks noChangeArrowheads="1"/>
          </p:cNvSpPr>
          <p:nvPr/>
        </p:nvSpPr>
        <p:spPr bwMode="auto">
          <a:xfrm>
            <a:off x="1504950" y="1974850"/>
            <a:ext cx="2279650" cy="105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/>
          <a:p>
            <a:pPr algn="ctr">
              <a:lnSpc>
                <a:spcPct val="120000"/>
              </a:lnSpc>
              <a:buFont typeface="Arial" charset="0"/>
              <a:buNone/>
              <a:defRPr/>
            </a:pP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百万级并发用户量，千万级用户管理量</a:t>
            </a:r>
            <a:r>
              <a:rPr lang="zh-CN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，单机每秒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处理超过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4000</a:t>
            </a:r>
            <a:r>
              <a:rPr lang="zh-CN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次</a:t>
            </a:r>
            <a:r>
              <a:rPr lang="en-US" altLang="zh-CN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PORTAL</a:t>
            </a:r>
            <a:r>
              <a:rPr lang="zh-CN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认证</a:t>
            </a:r>
            <a:endParaRPr lang="zh-CN" altLang="en-US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pPr algn="ctr">
              <a:lnSpc>
                <a:spcPct val="120000"/>
              </a:lnSpc>
              <a:buFont typeface="Arial" charset="0"/>
              <a:buNone/>
              <a:defRPr/>
            </a:pPr>
            <a:endParaRPr lang="zh-CN" altLang="en-US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70" name="矩形 69"/>
          <p:cNvSpPr/>
          <p:nvPr/>
        </p:nvSpPr>
        <p:spPr>
          <a:xfrm>
            <a:off x="2389188" y="4930775"/>
            <a:ext cx="3014662" cy="431800"/>
          </a:xfrm>
          <a:prstGeom prst="rect">
            <a:avLst/>
          </a:prstGeom>
        </p:spPr>
        <p:txBody>
          <a:bodyPr wrap="none" lIns="91431" tIns="45716" rIns="91431" bIns="45716">
            <a:spAutoFit/>
          </a:bodyPr>
          <a:lstStyle/>
          <a:p>
            <a:pPr algn="ctr">
              <a:defRPr/>
            </a:pPr>
            <a:r>
              <a:rPr lang="en-US" altLang="zh-CN" sz="2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Portal</a:t>
            </a:r>
            <a:r>
              <a:rPr lang="zh-CN" altLang="en-US" sz="2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页面高度自定义</a:t>
            </a:r>
            <a:endParaRPr lang="en-US" altLang="zh-CN" sz="2200" b="1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1" name="矩形 47"/>
          <p:cNvSpPr>
            <a:spLocks noChangeArrowheads="1"/>
          </p:cNvSpPr>
          <p:nvPr/>
        </p:nvSpPr>
        <p:spPr bwMode="auto">
          <a:xfrm>
            <a:off x="2486025" y="5322888"/>
            <a:ext cx="2882900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/>
          <a:p>
            <a:pPr algn="ctr">
              <a:lnSpc>
                <a:spcPct val="120000"/>
              </a:lnSpc>
              <a:buFont typeface="Arial" charset="0"/>
              <a:buNone/>
              <a:defRPr/>
            </a:pP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支持完全按需定制的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PORTAL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页面推送，支持任意的页面展现方式，支持各种业务及认证源对接</a:t>
            </a:r>
          </a:p>
        </p:txBody>
      </p:sp>
      <p:sp>
        <p:nvSpPr>
          <p:cNvPr id="72" name="矩形 71"/>
          <p:cNvSpPr/>
          <p:nvPr/>
        </p:nvSpPr>
        <p:spPr>
          <a:xfrm>
            <a:off x="4935538" y="1587500"/>
            <a:ext cx="1876425" cy="430213"/>
          </a:xfrm>
          <a:prstGeom prst="rect">
            <a:avLst/>
          </a:prstGeom>
        </p:spPr>
        <p:txBody>
          <a:bodyPr wrap="none" lIns="91431" tIns="45716" rIns="91431" bIns="45716">
            <a:spAutoFit/>
          </a:bodyPr>
          <a:lstStyle/>
          <a:p>
            <a:pPr algn="ctr">
              <a:defRPr/>
            </a:pPr>
            <a:r>
              <a:rPr lang="en-US" altLang="zh-CN" sz="2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PORTAL</a:t>
            </a:r>
            <a:r>
              <a:rPr lang="zh-CN" altLang="en-US" sz="2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策略</a:t>
            </a:r>
            <a:r>
              <a:rPr lang="en-US" altLang="zh-CN" sz="2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	</a:t>
            </a:r>
          </a:p>
        </p:txBody>
      </p:sp>
      <p:sp>
        <p:nvSpPr>
          <p:cNvPr id="73" name="矩形 47"/>
          <p:cNvSpPr>
            <a:spLocks noChangeArrowheads="1"/>
          </p:cNvSpPr>
          <p:nvPr/>
        </p:nvSpPr>
        <p:spPr bwMode="auto">
          <a:xfrm>
            <a:off x="4583113" y="1974850"/>
            <a:ext cx="2647950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/>
          <a:p>
            <a:pPr algn="ctr">
              <a:lnSpc>
                <a:spcPct val="120000"/>
              </a:lnSpc>
              <a:buFont typeface="Arial" charset="0"/>
              <a:buNone/>
              <a:defRPr/>
            </a:pPr>
            <a:r>
              <a:rPr lang="zh-CN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独有</a:t>
            </a:r>
            <a:r>
              <a:rPr lang="en-US" altLang="zh-CN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5W+B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策略管理，支持按时间、地点、</a:t>
            </a:r>
            <a:r>
              <a:rPr lang="zh-CN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用户、</a:t>
            </a:r>
            <a:r>
              <a:rPr lang="en-US" altLang="zh-CN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SSID</a:t>
            </a:r>
            <a:r>
              <a:rPr lang="zh-CN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推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送不同的页面，支持手机、电脑自适应</a:t>
            </a:r>
          </a:p>
        </p:txBody>
      </p:sp>
      <p:sp>
        <p:nvSpPr>
          <p:cNvPr id="74" name="矩形 73"/>
          <p:cNvSpPr/>
          <p:nvPr/>
        </p:nvSpPr>
        <p:spPr>
          <a:xfrm>
            <a:off x="8382000" y="1587500"/>
            <a:ext cx="1312863" cy="430213"/>
          </a:xfrm>
          <a:prstGeom prst="rect">
            <a:avLst/>
          </a:prstGeom>
        </p:spPr>
        <p:txBody>
          <a:bodyPr wrap="none" lIns="91431" tIns="45716" rIns="91431" bIns="45716">
            <a:spAutoFit/>
          </a:bodyPr>
          <a:lstStyle/>
          <a:p>
            <a:pPr algn="ctr">
              <a:defRPr/>
            </a:pPr>
            <a:r>
              <a:rPr lang="zh-CN" altLang="en-US" sz="2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灵活部署</a:t>
            </a:r>
            <a:endParaRPr lang="en-US" altLang="zh-CN" sz="2200" b="1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5" name="矩形 47"/>
          <p:cNvSpPr>
            <a:spLocks noChangeArrowheads="1"/>
          </p:cNvSpPr>
          <p:nvPr/>
        </p:nvSpPr>
        <p:spPr bwMode="auto">
          <a:xfrm>
            <a:off x="7961313" y="1974850"/>
            <a:ext cx="215582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/>
          <a:p>
            <a:pPr algn="ctr">
              <a:lnSpc>
                <a:spcPct val="120000"/>
              </a:lnSpc>
              <a:buFont typeface="Arial" charset="0"/>
              <a:buNone/>
              <a:defRPr/>
            </a:pPr>
            <a:r>
              <a:rPr lang="zh-CN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支持云端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部署，支持分布式部署，支持负载均衡</a:t>
            </a:r>
          </a:p>
        </p:txBody>
      </p:sp>
      <p:sp>
        <p:nvSpPr>
          <p:cNvPr id="76" name="矩形 75"/>
          <p:cNvSpPr/>
          <p:nvPr/>
        </p:nvSpPr>
        <p:spPr>
          <a:xfrm>
            <a:off x="7383463" y="4930775"/>
            <a:ext cx="1312862" cy="431800"/>
          </a:xfrm>
          <a:prstGeom prst="rect">
            <a:avLst/>
          </a:prstGeom>
        </p:spPr>
        <p:txBody>
          <a:bodyPr wrap="none" lIns="91431" tIns="45716" rIns="91431" bIns="45716">
            <a:spAutoFit/>
          </a:bodyPr>
          <a:lstStyle/>
          <a:p>
            <a:pPr algn="ctr">
              <a:defRPr/>
            </a:pPr>
            <a:r>
              <a:rPr lang="zh-CN" altLang="en-US" sz="2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运营特性</a:t>
            </a:r>
            <a:endParaRPr lang="en-US" altLang="zh-CN" sz="2200" b="1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7" name="矩形 47"/>
          <p:cNvSpPr>
            <a:spLocks noChangeArrowheads="1"/>
          </p:cNvSpPr>
          <p:nvPr/>
        </p:nvSpPr>
        <p:spPr bwMode="auto">
          <a:xfrm>
            <a:off x="6607175" y="5334000"/>
            <a:ext cx="296227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/>
          <a:p>
            <a:pPr algn="ctr">
              <a:lnSpc>
                <a:spcPct val="120000"/>
              </a:lnSpc>
              <a:buFont typeface="Arial" charset="0"/>
              <a:buNone/>
              <a:defRPr/>
            </a:pP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分级管理、微信管理、数据统计、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AP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管理、广告管理等适用于运营的特性支持，与各种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AC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设备无缝对接</a:t>
            </a:r>
          </a:p>
        </p:txBody>
      </p:sp>
    </p:spTree>
    <p:extLst>
      <p:ext uri="{BB962C8B-B14F-4D97-AF65-F5344CB8AC3E}">
        <p14:creationId xmlns:p14="http://schemas.microsoft.com/office/powerpoint/2010/main" val="2236307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bldLvl="0" autoUpdateAnimBg="0"/>
      <p:bldP spid="41" grpId="0" bldLvl="0" animBg="1" autoUpdateAnimBg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</TotalTime>
  <Words>3643</Words>
  <Application>Microsoft Office PowerPoint</Application>
  <PresentationFormat>宽屏</PresentationFormat>
  <Paragraphs>685</Paragraphs>
  <Slides>37</Slides>
  <Notes>3</Notes>
  <HiddenSlides>0</HiddenSlides>
  <MMClips>0</MMClips>
  <ScaleCrop>false</ScaleCrop>
  <HeadingPairs>
    <vt:vector size="8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37</vt:i4>
      </vt:variant>
    </vt:vector>
  </HeadingPairs>
  <TitlesOfParts>
    <vt:vector size="53" baseType="lpstr">
      <vt:lpstr>DFPYeaSong-B5</vt:lpstr>
      <vt:lpstr>굴림</vt:lpstr>
      <vt:lpstr>HY헤드라인M</vt:lpstr>
      <vt:lpstr>맑은 고딕</vt:lpstr>
      <vt:lpstr>黑体</vt:lpstr>
      <vt:lpstr>宋体</vt:lpstr>
      <vt:lpstr>微软雅黑</vt:lpstr>
      <vt:lpstr>Arial</vt:lpstr>
      <vt:lpstr>Arial Black</vt:lpstr>
      <vt:lpstr>Calibri</vt:lpstr>
      <vt:lpstr>Calibri Light</vt:lpstr>
      <vt:lpstr>Times New Roman</vt:lpstr>
      <vt:lpstr>Wingdings</vt:lpstr>
      <vt:lpstr>Office 主题</vt:lpstr>
      <vt:lpstr>BMP 图象</vt:lpstr>
      <vt:lpstr>CorelDRAW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itsw</dc:creator>
  <cp:lastModifiedBy>itsw</cp:lastModifiedBy>
  <cp:revision>273</cp:revision>
  <dcterms:created xsi:type="dcterms:W3CDTF">2016-02-14T17:01:00Z</dcterms:created>
  <dcterms:modified xsi:type="dcterms:W3CDTF">2016-02-23T05:42:42Z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2052-10.1.0.5457</vt:lpwstr>
  </property>
</Properties>
</file>